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2" r:id="rId2"/>
  </p:sldMasterIdLst>
  <p:notesMasterIdLst>
    <p:notesMasterId r:id="rId23"/>
  </p:notesMasterIdLst>
  <p:sldIdLst>
    <p:sldId id="256" r:id="rId3"/>
    <p:sldId id="257" r:id="rId4"/>
    <p:sldId id="297" r:id="rId5"/>
    <p:sldId id="356" r:id="rId6"/>
    <p:sldId id="357" r:id="rId7"/>
    <p:sldId id="364" r:id="rId8"/>
    <p:sldId id="295" r:id="rId9"/>
    <p:sldId id="358" r:id="rId10"/>
    <p:sldId id="359" r:id="rId11"/>
    <p:sldId id="260" r:id="rId12"/>
    <p:sldId id="290" r:id="rId13"/>
    <p:sldId id="361" r:id="rId14"/>
    <p:sldId id="335" r:id="rId15"/>
    <p:sldId id="354" r:id="rId16"/>
    <p:sldId id="350" r:id="rId17"/>
    <p:sldId id="292" r:id="rId18"/>
    <p:sldId id="291" r:id="rId19"/>
    <p:sldId id="288" r:id="rId20"/>
    <p:sldId id="271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197"/>
  </p:normalViewPr>
  <p:slideViewPr>
    <p:cSldViewPr snapToGrid="0" snapToObjects="1">
      <p:cViewPr varScale="1">
        <p:scale>
          <a:sx n="90" d="100"/>
          <a:sy n="90" d="100"/>
        </p:scale>
        <p:origin x="232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B893E6-24B7-44C9-A73F-7D12F836617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B276398-2F37-42B4-B094-34B10A5323F8}">
      <dgm:prSet/>
      <dgm:spPr/>
      <dgm:t>
        <a:bodyPr/>
        <a:lstStyle/>
        <a:p>
          <a:r>
            <a:rPr lang="en-US"/>
            <a:t>Problem Background</a:t>
          </a:r>
        </a:p>
      </dgm:t>
    </dgm:pt>
    <dgm:pt modelId="{EBFA7383-6D7A-4BC3-808C-E75E2501E5AB}" type="parTrans" cxnId="{8B5E3B34-0D2D-4FCC-92A8-72C4C3E63517}">
      <dgm:prSet/>
      <dgm:spPr/>
      <dgm:t>
        <a:bodyPr/>
        <a:lstStyle/>
        <a:p>
          <a:endParaRPr lang="en-US"/>
        </a:p>
      </dgm:t>
    </dgm:pt>
    <dgm:pt modelId="{DEC857F0-D2F7-4116-84C8-B2E6FF71FA3C}" type="sibTrans" cxnId="{8B5E3B34-0D2D-4FCC-92A8-72C4C3E63517}">
      <dgm:prSet/>
      <dgm:spPr/>
      <dgm:t>
        <a:bodyPr/>
        <a:lstStyle/>
        <a:p>
          <a:endParaRPr lang="en-US"/>
        </a:p>
      </dgm:t>
    </dgm:pt>
    <dgm:pt modelId="{B217C9A0-7BC7-4321-9BA2-E4F05FB01E60}">
      <dgm:prSet/>
      <dgm:spPr/>
      <dgm:t>
        <a:bodyPr/>
        <a:lstStyle/>
        <a:p>
          <a:r>
            <a:rPr lang="en-US"/>
            <a:t>Learning Objectives</a:t>
          </a:r>
        </a:p>
      </dgm:t>
    </dgm:pt>
    <dgm:pt modelId="{39F1278B-C823-4796-82AA-2BF4D8E4A716}" type="parTrans" cxnId="{DFD1D006-EF4E-4040-81AE-11B454130E40}">
      <dgm:prSet/>
      <dgm:spPr/>
      <dgm:t>
        <a:bodyPr/>
        <a:lstStyle/>
        <a:p>
          <a:endParaRPr lang="en-US"/>
        </a:p>
      </dgm:t>
    </dgm:pt>
    <dgm:pt modelId="{93220B7A-B21E-418C-8B81-CEE58B35A20C}" type="sibTrans" cxnId="{DFD1D006-EF4E-4040-81AE-11B454130E40}">
      <dgm:prSet/>
      <dgm:spPr/>
      <dgm:t>
        <a:bodyPr/>
        <a:lstStyle/>
        <a:p>
          <a:endParaRPr lang="en-US"/>
        </a:p>
      </dgm:t>
    </dgm:pt>
    <dgm:pt modelId="{A16EEA43-064C-4401-BD4B-2D2F7CAC179A}">
      <dgm:prSet/>
      <dgm:spPr/>
      <dgm:t>
        <a:bodyPr/>
        <a:lstStyle/>
        <a:p>
          <a:r>
            <a:rPr lang="en-US"/>
            <a:t>Coding</a:t>
          </a:r>
        </a:p>
      </dgm:t>
    </dgm:pt>
    <dgm:pt modelId="{CDC81DD3-19EA-4BA8-9FC4-7453E906A333}" type="parTrans" cxnId="{602D9CDF-7C24-436B-8DBA-3DA4F4827B35}">
      <dgm:prSet/>
      <dgm:spPr/>
      <dgm:t>
        <a:bodyPr/>
        <a:lstStyle/>
        <a:p>
          <a:endParaRPr lang="en-US"/>
        </a:p>
      </dgm:t>
    </dgm:pt>
    <dgm:pt modelId="{733881E6-A79B-48C5-906D-B4F30884C5FF}" type="sibTrans" cxnId="{602D9CDF-7C24-436B-8DBA-3DA4F4827B35}">
      <dgm:prSet/>
      <dgm:spPr/>
      <dgm:t>
        <a:bodyPr/>
        <a:lstStyle/>
        <a:p>
          <a:endParaRPr lang="en-US"/>
        </a:p>
      </dgm:t>
    </dgm:pt>
    <dgm:pt modelId="{F8C46F36-B032-4B30-9CE8-3A1875151962}" type="pres">
      <dgm:prSet presAssocID="{2AB893E6-24B7-44C9-A73F-7D12F8366175}" presName="root" presStyleCnt="0">
        <dgm:presLayoutVars>
          <dgm:dir/>
          <dgm:resizeHandles val="exact"/>
        </dgm:presLayoutVars>
      </dgm:prSet>
      <dgm:spPr/>
    </dgm:pt>
    <dgm:pt modelId="{F1316BC5-D051-4429-BA3D-C11F03FA3064}" type="pres">
      <dgm:prSet presAssocID="{9B276398-2F37-42B4-B094-34B10A5323F8}" presName="compNode" presStyleCnt="0"/>
      <dgm:spPr/>
    </dgm:pt>
    <dgm:pt modelId="{7A6FF761-5090-4BD1-843E-A5CF10C9FC84}" type="pres">
      <dgm:prSet presAssocID="{9B276398-2F37-42B4-B094-34B10A5323F8}" presName="bgRect" presStyleLbl="bgShp" presStyleIdx="0" presStyleCnt="3"/>
      <dgm:spPr/>
    </dgm:pt>
    <dgm:pt modelId="{4E96FD39-4804-44B9-914F-FAC145C5726D}" type="pres">
      <dgm:prSet presAssocID="{9B276398-2F37-42B4-B094-34B10A5323F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hedule Event Action"/>
        </a:ext>
      </dgm:extLst>
    </dgm:pt>
    <dgm:pt modelId="{68C89E92-38DB-48C7-AFCA-4C539DB4E964}" type="pres">
      <dgm:prSet presAssocID="{9B276398-2F37-42B4-B094-34B10A5323F8}" presName="spaceRect" presStyleCnt="0"/>
      <dgm:spPr/>
    </dgm:pt>
    <dgm:pt modelId="{25C63FFD-744A-4F92-82D2-F63E07AF621F}" type="pres">
      <dgm:prSet presAssocID="{9B276398-2F37-42B4-B094-34B10A5323F8}" presName="parTx" presStyleLbl="revTx" presStyleIdx="0" presStyleCnt="3">
        <dgm:presLayoutVars>
          <dgm:chMax val="0"/>
          <dgm:chPref val="0"/>
        </dgm:presLayoutVars>
      </dgm:prSet>
      <dgm:spPr/>
    </dgm:pt>
    <dgm:pt modelId="{EA97B624-C064-448D-9692-24927DAF055C}" type="pres">
      <dgm:prSet presAssocID="{DEC857F0-D2F7-4116-84C8-B2E6FF71FA3C}" presName="sibTrans" presStyleCnt="0"/>
      <dgm:spPr/>
    </dgm:pt>
    <dgm:pt modelId="{F17FBB6D-7843-4613-9CC9-E72AE05109BF}" type="pres">
      <dgm:prSet presAssocID="{B217C9A0-7BC7-4321-9BA2-E4F05FB01E60}" presName="compNode" presStyleCnt="0"/>
      <dgm:spPr/>
    </dgm:pt>
    <dgm:pt modelId="{117D1A86-1FD1-4F33-B9B5-D8C26BFF179D}" type="pres">
      <dgm:prSet presAssocID="{B217C9A0-7BC7-4321-9BA2-E4F05FB01E60}" presName="bgRect" presStyleLbl="bgShp" presStyleIdx="1" presStyleCnt="3"/>
      <dgm:spPr/>
    </dgm:pt>
    <dgm:pt modelId="{C1BA71CA-7D80-4494-BFBF-B667AC9BAD4F}" type="pres">
      <dgm:prSet presAssocID="{B217C9A0-7BC7-4321-9BA2-E4F05FB01E6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ducation"/>
        </a:ext>
      </dgm:extLst>
    </dgm:pt>
    <dgm:pt modelId="{7CB0853E-89D2-40A8-B4C4-4E0FBC073510}" type="pres">
      <dgm:prSet presAssocID="{B217C9A0-7BC7-4321-9BA2-E4F05FB01E60}" presName="spaceRect" presStyleCnt="0"/>
      <dgm:spPr/>
    </dgm:pt>
    <dgm:pt modelId="{AC6F2AD7-80D7-4AA0-B24F-1021B35595AD}" type="pres">
      <dgm:prSet presAssocID="{B217C9A0-7BC7-4321-9BA2-E4F05FB01E60}" presName="parTx" presStyleLbl="revTx" presStyleIdx="1" presStyleCnt="3">
        <dgm:presLayoutVars>
          <dgm:chMax val="0"/>
          <dgm:chPref val="0"/>
        </dgm:presLayoutVars>
      </dgm:prSet>
      <dgm:spPr/>
    </dgm:pt>
    <dgm:pt modelId="{1A92275E-3D43-4CB0-885D-4C9AD3A88265}" type="pres">
      <dgm:prSet presAssocID="{93220B7A-B21E-418C-8B81-CEE58B35A20C}" presName="sibTrans" presStyleCnt="0"/>
      <dgm:spPr/>
    </dgm:pt>
    <dgm:pt modelId="{BED07358-B8AB-4641-AD69-F9BA387764B3}" type="pres">
      <dgm:prSet presAssocID="{A16EEA43-064C-4401-BD4B-2D2F7CAC179A}" presName="compNode" presStyleCnt="0"/>
      <dgm:spPr/>
    </dgm:pt>
    <dgm:pt modelId="{AC36A589-E6E8-447F-84C5-643F7B756365}" type="pres">
      <dgm:prSet presAssocID="{A16EEA43-064C-4401-BD4B-2D2F7CAC179A}" presName="bgRect" presStyleLbl="bgShp" presStyleIdx="2" presStyleCnt="3"/>
      <dgm:spPr/>
    </dgm:pt>
    <dgm:pt modelId="{9311B019-EF4B-420A-A743-5B70D9E0AACE}" type="pres">
      <dgm:prSet presAssocID="{A16EEA43-064C-4401-BD4B-2D2F7CAC179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de"/>
        </a:ext>
      </dgm:extLst>
    </dgm:pt>
    <dgm:pt modelId="{94B06ED2-FB43-4248-8202-4CA8E5E818F1}" type="pres">
      <dgm:prSet presAssocID="{A16EEA43-064C-4401-BD4B-2D2F7CAC179A}" presName="spaceRect" presStyleCnt="0"/>
      <dgm:spPr/>
    </dgm:pt>
    <dgm:pt modelId="{E03A93B7-167A-4047-B8B6-218F68E39B62}" type="pres">
      <dgm:prSet presAssocID="{A16EEA43-064C-4401-BD4B-2D2F7CAC179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FD1D006-EF4E-4040-81AE-11B454130E40}" srcId="{2AB893E6-24B7-44C9-A73F-7D12F8366175}" destId="{B217C9A0-7BC7-4321-9BA2-E4F05FB01E60}" srcOrd="1" destOrd="0" parTransId="{39F1278B-C823-4796-82AA-2BF4D8E4A716}" sibTransId="{93220B7A-B21E-418C-8B81-CEE58B35A20C}"/>
    <dgm:cxn modelId="{6A996408-1324-48A7-B4AF-70812CCBC186}" type="presOf" srcId="{9B276398-2F37-42B4-B094-34B10A5323F8}" destId="{25C63FFD-744A-4F92-82D2-F63E07AF621F}" srcOrd="0" destOrd="0" presId="urn:microsoft.com/office/officeart/2018/2/layout/IconVerticalSolidList"/>
    <dgm:cxn modelId="{8B5E3B34-0D2D-4FCC-92A8-72C4C3E63517}" srcId="{2AB893E6-24B7-44C9-A73F-7D12F8366175}" destId="{9B276398-2F37-42B4-B094-34B10A5323F8}" srcOrd="0" destOrd="0" parTransId="{EBFA7383-6D7A-4BC3-808C-E75E2501E5AB}" sibTransId="{DEC857F0-D2F7-4116-84C8-B2E6FF71FA3C}"/>
    <dgm:cxn modelId="{6E40E066-B6C4-412A-BB24-AD61BBF18A58}" type="presOf" srcId="{2AB893E6-24B7-44C9-A73F-7D12F8366175}" destId="{F8C46F36-B032-4B30-9CE8-3A1875151962}" srcOrd="0" destOrd="0" presId="urn:microsoft.com/office/officeart/2018/2/layout/IconVerticalSolidList"/>
    <dgm:cxn modelId="{127652AA-3A95-4A5C-A241-DC636A8646AA}" type="presOf" srcId="{B217C9A0-7BC7-4321-9BA2-E4F05FB01E60}" destId="{AC6F2AD7-80D7-4AA0-B24F-1021B35595AD}" srcOrd="0" destOrd="0" presId="urn:microsoft.com/office/officeart/2018/2/layout/IconVerticalSolidList"/>
    <dgm:cxn modelId="{2F76B5AE-6BA5-46C2-9505-64A306B6E61B}" type="presOf" srcId="{A16EEA43-064C-4401-BD4B-2D2F7CAC179A}" destId="{E03A93B7-167A-4047-B8B6-218F68E39B62}" srcOrd="0" destOrd="0" presId="urn:microsoft.com/office/officeart/2018/2/layout/IconVerticalSolidList"/>
    <dgm:cxn modelId="{602D9CDF-7C24-436B-8DBA-3DA4F4827B35}" srcId="{2AB893E6-24B7-44C9-A73F-7D12F8366175}" destId="{A16EEA43-064C-4401-BD4B-2D2F7CAC179A}" srcOrd="2" destOrd="0" parTransId="{CDC81DD3-19EA-4BA8-9FC4-7453E906A333}" sibTransId="{733881E6-A79B-48C5-906D-B4F30884C5FF}"/>
    <dgm:cxn modelId="{749DFA83-F8D7-4050-93D5-4C8BF7B840FD}" type="presParOf" srcId="{F8C46F36-B032-4B30-9CE8-3A1875151962}" destId="{F1316BC5-D051-4429-BA3D-C11F03FA3064}" srcOrd="0" destOrd="0" presId="urn:microsoft.com/office/officeart/2018/2/layout/IconVerticalSolidList"/>
    <dgm:cxn modelId="{A94DE514-01ED-41D5-BAEA-6AC46FB1DBE8}" type="presParOf" srcId="{F1316BC5-D051-4429-BA3D-C11F03FA3064}" destId="{7A6FF761-5090-4BD1-843E-A5CF10C9FC84}" srcOrd="0" destOrd="0" presId="urn:microsoft.com/office/officeart/2018/2/layout/IconVerticalSolidList"/>
    <dgm:cxn modelId="{B4D022CE-0F0D-404C-B843-7B366010AB81}" type="presParOf" srcId="{F1316BC5-D051-4429-BA3D-C11F03FA3064}" destId="{4E96FD39-4804-44B9-914F-FAC145C5726D}" srcOrd="1" destOrd="0" presId="urn:microsoft.com/office/officeart/2018/2/layout/IconVerticalSolidList"/>
    <dgm:cxn modelId="{3C95DE3E-45DA-4AF6-9A25-7D6A4E139152}" type="presParOf" srcId="{F1316BC5-D051-4429-BA3D-C11F03FA3064}" destId="{68C89E92-38DB-48C7-AFCA-4C539DB4E964}" srcOrd="2" destOrd="0" presId="urn:microsoft.com/office/officeart/2018/2/layout/IconVerticalSolidList"/>
    <dgm:cxn modelId="{43E38DE5-2815-4AEC-8E83-5331BE8D6007}" type="presParOf" srcId="{F1316BC5-D051-4429-BA3D-C11F03FA3064}" destId="{25C63FFD-744A-4F92-82D2-F63E07AF621F}" srcOrd="3" destOrd="0" presId="urn:microsoft.com/office/officeart/2018/2/layout/IconVerticalSolidList"/>
    <dgm:cxn modelId="{7BC43D16-D48B-4AF6-8076-4F41B79C0BCF}" type="presParOf" srcId="{F8C46F36-B032-4B30-9CE8-3A1875151962}" destId="{EA97B624-C064-448D-9692-24927DAF055C}" srcOrd="1" destOrd="0" presId="urn:microsoft.com/office/officeart/2018/2/layout/IconVerticalSolidList"/>
    <dgm:cxn modelId="{3253AD26-8EDE-400F-A1D2-0E52F155B9AB}" type="presParOf" srcId="{F8C46F36-B032-4B30-9CE8-3A1875151962}" destId="{F17FBB6D-7843-4613-9CC9-E72AE05109BF}" srcOrd="2" destOrd="0" presId="urn:microsoft.com/office/officeart/2018/2/layout/IconVerticalSolidList"/>
    <dgm:cxn modelId="{7B3BA354-FCAA-4862-AF0E-3044E6FB83C2}" type="presParOf" srcId="{F17FBB6D-7843-4613-9CC9-E72AE05109BF}" destId="{117D1A86-1FD1-4F33-B9B5-D8C26BFF179D}" srcOrd="0" destOrd="0" presId="urn:microsoft.com/office/officeart/2018/2/layout/IconVerticalSolidList"/>
    <dgm:cxn modelId="{4714045A-C743-43FD-A1F1-77D740C19764}" type="presParOf" srcId="{F17FBB6D-7843-4613-9CC9-E72AE05109BF}" destId="{C1BA71CA-7D80-4494-BFBF-B667AC9BAD4F}" srcOrd="1" destOrd="0" presId="urn:microsoft.com/office/officeart/2018/2/layout/IconVerticalSolidList"/>
    <dgm:cxn modelId="{72C3F298-151C-4E74-9528-1CDDE4072C15}" type="presParOf" srcId="{F17FBB6D-7843-4613-9CC9-E72AE05109BF}" destId="{7CB0853E-89D2-40A8-B4C4-4E0FBC073510}" srcOrd="2" destOrd="0" presId="urn:microsoft.com/office/officeart/2018/2/layout/IconVerticalSolidList"/>
    <dgm:cxn modelId="{DA03A3AF-6811-4D25-8376-ECB9A0D895C5}" type="presParOf" srcId="{F17FBB6D-7843-4613-9CC9-E72AE05109BF}" destId="{AC6F2AD7-80D7-4AA0-B24F-1021B35595AD}" srcOrd="3" destOrd="0" presId="urn:microsoft.com/office/officeart/2018/2/layout/IconVerticalSolidList"/>
    <dgm:cxn modelId="{D9392119-CD21-42F0-92AA-07399F617CF2}" type="presParOf" srcId="{F8C46F36-B032-4B30-9CE8-3A1875151962}" destId="{1A92275E-3D43-4CB0-885D-4C9AD3A88265}" srcOrd="3" destOrd="0" presId="urn:microsoft.com/office/officeart/2018/2/layout/IconVerticalSolidList"/>
    <dgm:cxn modelId="{AFEFED68-0446-481B-8C6C-19A985D8950E}" type="presParOf" srcId="{F8C46F36-B032-4B30-9CE8-3A1875151962}" destId="{BED07358-B8AB-4641-AD69-F9BA387764B3}" srcOrd="4" destOrd="0" presId="urn:microsoft.com/office/officeart/2018/2/layout/IconVerticalSolidList"/>
    <dgm:cxn modelId="{A7BD1DFA-B443-42BA-A1BA-82BD09D1F73D}" type="presParOf" srcId="{BED07358-B8AB-4641-AD69-F9BA387764B3}" destId="{AC36A589-E6E8-447F-84C5-643F7B756365}" srcOrd="0" destOrd="0" presId="urn:microsoft.com/office/officeart/2018/2/layout/IconVerticalSolidList"/>
    <dgm:cxn modelId="{E547180A-8AB3-49C3-BE55-3219DFA3704D}" type="presParOf" srcId="{BED07358-B8AB-4641-AD69-F9BA387764B3}" destId="{9311B019-EF4B-420A-A743-5B70D9E0AACE}" srcOrd="1" destOrd="0" presId="urn:microsoft.com/office/officeart/2018/2/layout/IconVerticalSolidList"/>
    <dgm:cxn modelId="{6A1C5CDB-3732-4543-958A-EEAECB6E7830}" type="presParOf" srcId="{BED07358-B8AB-4641-AD69-F9BA387764B3}" destId="{94B06ED2-FB43-4248-8202-4CA8E5E818F1}" srcOrd="2" destOrd="0" presId="urn:microsoft.com/office/officeart/2018/2/layout/IconVerticalSolidList"/>
    <dgm:cxn modelId="{E68C8876-56D1-485D-BFBB-30DCC72629A3}" type="presParOf" srcId="{BED07358-B8AB-4641-AD69-F9BA387764B3}" destId="{E03A93B7-167A-4047-B8B6-218F68E39B6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FF761-5090-4BD1-843E-A5CF10C9FC84}">
      <dsp:nvSpPr>
        <dsp:cNvPr id="0" name=""/>
        <dsp:cNvSpPr/>
      </dsp:nvSpPr>
      <dsp:spPr>
        <a:xfrm>
          <a:off x="0" y="695"/>
          <a:ext cx="6117335" cy="16272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96FD39-4804-44B9-914F-FAC145C5726D}">
      <dsp:nvSpPr>
        <dsp:cNvPr id="0" name=""/>
        <dsp:cNvSpPr/>
      </dsp:nvSpPr>
      <dsp:spPr>
        <a:xfrm>
          <a:off x="492238" y="366823"/>
          <a:ext cx="894979" cy="8949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C63FFD-744A-4F92-82D2-F63E07AF621F}">
      <dsp:nvSpPr>
        <dsp:cNvPr id="0" name=""/>
        <dsp:cNvSpPr/>
      </dsp:nvSpPr>
      <dsp:spPr>
        <a:xfrm>
          <a:off x="1879455" y="695"/>
          <a:ext cx="4237880" cy="1627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216" tIns="172216" rIns="172216" bIns="17221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Problem Background</a:t>
          </a:r>
        </a:p>
      </dsp:txBody>
      <dsp:txXfrm>
        <a:off x="1879455" y="695"/>
        <a:ext cx="4237880" cy="1627234"/>
      </dsp:txXfrm>
    </dsp:sp>
    <dsp:sp modelId="{117D1A86-1FD1-4F33-B9B5-D8C26BFF179D}">
      <dsp:nvSpPr>
        <dsp:cNvPr id="0" name=""/>
        <dsp:cNvSpPr/>
      </dsp:nvSpPr>
      <dsp:spPr>
        <a:xfrm>
          <a:off x="0" y="2034738"/>
          <a:ext cx="6117335" cy="16272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BA71CA-7D80-4494-BFBF-B667AC9BAD4F}">
      <dsp:nvSpPr>
        <dsp:cNvPr id="0" name=""/>
        <dsp:cNvSpPr/>
      </dsp:nvSpPr>
      <dsp:spPr>
        <a:xfrm>
          <a:off x="492238" y="2400866"/>
          <a:ext cx="894979" cy="8949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6F2AD7-80D7-4AA0-B24F-1021B35595AD}">
      <dsp:nvSpPr>
        <dsp:cNvPr id="0" name=""/>
        <dsp:cNvSpPr/>
      </dsp:nvSpPr>
      <dsp:spPr>
        <a:xfrm>
          <a:off x="1879455" y="2034738"/>
          <a:ext cx="4237880" cy="1627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216" tIns="172216" rIns="172216" bIns="17221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Learning Objectives</a:t>
          </a:r>
        </a:p>
      </dsp:txBody>
      <dsp:txXfrm>
        <a:off x="1879455" y="2034738"/>
        <a:ext cx="4237880" cy="1627234"/>
      </dsp:txXfrm>
    </dsp:sp>
    <dsp:sp modelId="{AC36A589-E6E8-447F-84C5-643F7B756365}">
      <dsp:nvSpPr>
        <dsp:cNvPr id="0" name=""/>
        <dsp:cNvSpPr/>
      </dsp:nvSpPr>
      <dsp:spPr>
        <a:xfrm>
          <a:off x="0" y="4068781"/>
          <a:ext cx="6117335" cy="16272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11B019-EF4B-420A-A743-5B70D9E0AACE}">
      <dsp:nvSpPr>
        <dsp:cNvPr id="0" name=""/>
        <dsp:cNvSpPr/>
      </dsp:nvSpPr>
      <dsp:spPr>
        <a:xfrm>
          <a:off x="492238" y="4434909"/>
          <a:ext cx="894979" cy="8949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3A93B7-167A-4047-B8B6-218F68E39B62}">
      <dsp:nvSpPr>
        <dsp:cNvPr id="0" name=""/>
        <dsp:cNvSpPr/>
      </dsp:nvSpPr>
      <dsp:spPr>
        <a:xfrm>
          <a:off x="1879455" y="4068781"/>
          <a:ext cx="4237880" cy="1627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216" tIns="172216" rIns="172216" bIns="17221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Coding</a:t>
          </a:r>
        </a:p>
      </dsp:txBody>
      <dsp:txXfrm>
        <a:off x="1879455" y="4068781"/>
        <a:ext cx="4237880" cy="16272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EA5B76-FE11-9146-96D0-3F823AAE242E}" type="datetimeFigureOut">
              <a:rPr lang="en-US" smtClean="0"/>
              <a:t>5/28/23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AB8A6-DB5D-CC4A-8AF7-26A038E90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557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AB8A6-DB5D-CC4A-8AF7-26A038E90D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09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A1819"/>
                </a:solidFill>
                <a:effectLst/>
                <a:latin typeface="ff-tisa-sans-web-pro"/>
              </a:rPr>
              <a:t>Bletchley Park was a converted private house which was taken over by the British Secret Intelligence Service (MI6 to you and me) in 1938. There was a small code-breaking organization between the wars called the Government Code &amp; Cypher School, which was part of MI6, and they moved in just before the war began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AB8A6-DB5D-CC4A-8AF7-26A038E90D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11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A1819"/>
                </a:solidFill>
                <a:effectLst/>
                <a:latin typeface="ff-tisa-sans-web-pro"/>
              </a:rPr>
              <a:t>Bletchley Park was a converted private house which was taken over by the British Secret Intelligence Service (MI6 to you and me) in 1938. There was a small code-breaking organization between the wars called the Government Code &amp; Cypher School, which was part of MI6, and they moved in just before the war began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AB8A6-DB5D-CC4A-8AF7-26A038E90D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49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D110-B33C-3E49-B5DC-7F1369944E6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860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D110-B33C-3E49-B5DC-7F1369944E6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832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AE487-5B6D-9744-B942-3DDE594581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7033A4-DFE6-7A4F-BB9D-B6E0D9F2A5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6DDD6-28DD-114E-A342-69001B3A9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5/28/23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ADE46-0E41-DA4C-85DF-8E3435C6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99472-20AF-9441-B395-FF1D4DD1D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20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9C534-5FF1-6B41-9ED0-80F17FDCC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A04F0F-D338-CE49-80EE-7381350EF5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C6D0B8-658E-4A46-9C63-36A8AA605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5/28/23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2AE23-D41A-A94F-9FF5-7111D4C35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C78F-665B-754F-BED2-B7B80F41B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845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9C2C3B-2AF7-B547-A3BF-3C0A462687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48BE66-B383-504C-99B2-7F8C85E06C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7DCC9-443C-A94B-9A19-1F761E1E7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5/28/23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A0E69-712F-6242-BBE4-C5B03A407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6812F-091E-CA42-B9EB-1A031801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08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5/28/23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1787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5/28/23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08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5/28/23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8808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5/28/23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824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5/28/23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19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5/28/23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0449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5/28/23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7371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5/28/23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57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95EC1-4DDD-6F40-BF64-659124BD5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A21D0-06BD-AE4C-B43A-D6CFE6951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5D95D-A4E8-6B4F-8FAF-2419CD4B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5/28/23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65B35-67EC-1F4A-91D3-4A35CF0CE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922CD-24A8-9F41-BCA9-6434A4BAB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2744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5/28/23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861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5/28/23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2204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5/28/23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750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4CB67-B508-8246-9025-1D54437C3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B87F9A-B7B5-374D-AE3F-C821F39FF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5B129-27CD-FA4B-8D63-499F4BB25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5/28/23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6B4F2-4311-6C4B-8FF6-DCFA13A5A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FE61-8D2F-9540-971B-3D13E9654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77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D34E4-D4D8-904C-8436-58471D274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C4514-D6E3-5F4E-97FA-79E693A417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7D6567-6268-0B4E-A304-81B8504424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3DD34-23E1-904F-9242-D9554AD4C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5/28/23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CEFD69-612D-7344-B26D-9B83AD025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D3830-E88E-254D-A4D7-34EF1D0A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2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7A819-FA17-1E40-9172-65846DFDB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06A847-9577-4146-9D76-F428E8EEE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62031B-6B96-FC46-9EE4-C014347319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150834-F5D3-9345-A0E9-39F0827553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800102-E70F-604E-979D-345F0A6ECF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50857F-8BB4-B242-AED4-F4FD58757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5/28/23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682C9A-BB42-A14E-A5F7-6BCDD9902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6F0BA6-885B-1549-B8E8-A24CEEDB3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599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BCFD8-B41A-EC4B-B883-45992CA57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28D60-3E64-D348-8B40-E6FB8E357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5/28/23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952DA-3FF9-B84B-A1A0-CDE0D5C67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0BC979-DA5A-FE43-8262-32BEA8464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753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CD90FD-1C0B-5641-BA35-B629609D5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5/28/23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6593D3-C56D-D342-BE2E-C707DDEDE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7A40A5-B90C-B546-B169-4CD4B4757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71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489A4-0938-974C-91E0-BDD9260E4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75371-D5C9-9F45-9A7C-E75BB8E71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AEFDA6-B24D-F74B-A89D-475C908FD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B61C6D-EEE4-5E46-B870-6C84A8A9B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5/28/23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A6758E-F27C-0A49-915F-E89777E80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762790-5942-4B47-B513-0F93504E5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677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ABACD-A2A4-A548-A1F7-C849045D6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7ABA11-1A1F-7749-83FF-7CF7DA3C14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F93AC0-87FE-3E42-A8AA-30FA0CC707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BC2A11-0940-B840-A0E4-23223882D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5/28/23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80E3AA-36DE-E040-AE44-9EDD7854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B3F9A7-8039-1340-965A-FF0B8B4A9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76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01874B-5FB4-1349-B111-F5A8303CB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6426E-2E3C-B541-A3CE-5AC4D712A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ECC0F-D633-6C4A-A71B-B270E1BDB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387ED4-668B-F44E-A920-36BFDAE72AAA}" type="datetimeFigureOut">
              <a:rPr lang="en-US" smtClean="0"/>
              <a:t>5/28/23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D6B0A-A501-4A40-B59D-F05DB08578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E53EE-232C-EB42-9864-2EF49F24CE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35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387ED4-668B-F44E-A920-36BFDAE72AAA}" type="datetimeFigureOut">
              <a:rPr lang="en-US" smtClean="0"/>
              <a:t>5/28/23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32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79EECFE-814E-4B68-96A7-86A795BD2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6F847C8-7801-44D8-8CCA-CDBA7AD91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AF180F00-B4B2-4196-BB1C-ECD21B03F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600F8C-C8F3-420C-9D3B-E1FBE7BAE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50194E-2819-6C4E-8E33-CA6342720D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102" y="1383527"/>
            <a:ext cx="6536138" cy="4175166"/>
          </a:xfrm>
        </p:spPr>
        <p:txBody>
          <a:bodyPr anchor="ctr">
            <a:normAutofit/>
          </a:bodyPr>
          <a:lstStyle/>
          <a:p>
            <a:pPr algn="r"/>
            <a:r>
              <a:rPr lang="en-US" sz="6700" b="1" dirty="0"/>
              <a:t>APS106 – Design Problem #4</a:t>
            </a:r>
            <a:br>
              <a:rPr lang="en-US" sz="6700" dirty="0"/>
            </a:br>
            <a:r>
              <a:rPr lang="en-US" sz="6700" dirty="0"/>
              <a:t>Cryptanalysis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A55BF2-380C-4942-8AB1-55A6A52A3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542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92DA65-821D-B64E-BEA2-AD7E3C398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3863" y="1188637"/>
            <a:ext cx="5852711" cy="1597228"/>
          </a:xfrm>
        </p:spPr>
        <p:txBody>
          <a:bodyPr>
            <a:normAutofit/>
          </a:bodyPr>
          <a:lstStyle/>
          <a:p>
            <a:r>
              <a:rPr lang="en-US" sz="5600"/>
              <a:t>Learning Objectives</a:t>
            </a:r>
            <a:endParaRPr lang="en-US" sz="5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51983-B8CE-804B-A766-B61838E8B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8161" y="2455347"/>
            <a:ext cx="6036106" cy="3214015"/>
          </a:xfrm>
        </p:spPr>
        <p:txBody>
          <a:bodyPr anchor="t">
            <a:normAutofit/>
          </a:bodyPr>
          <a:lstStyle/>
          <a:p>
            <a:r>
              <a:rPr lang="en-US" dirty="0"/>
              <a:t>Practice combining all topics covered so far with an out-of-box application</a:t>
            </a:r>
          </a:p>
          <a:p>
            <a:endParaRPr lang="en-US" u="sng" dirty="0"/>
          </a:p>
        </p:txBody>
      </p:sp>
      <p:pic>
        <p:nvPicPr>
          <p:cNvPr id="8" name="Picture 4" descr="Difference between Encryption and Cryptography - GeeksforGeeks">
            <a:extLst>
              <a:ext uri="{FF2B5EF4-FFF2-40B4-BE49-F238E27FC236}">
                <a16:creationId xmlns:a16="http://schemas.microsoft.com/office/drawing/2014/main" id="{7FF19053-C611-4654-87B3-A85D4C99C6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76"/>
          <a:stretch/>
        </p:blipFill>
        <p:spPr bwMode="auto">
          <a:xfrm>
            <a:off x="764032" y="2649932"/>
            <a:ext cx="4826169" cy="195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263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8">
            <a:extLst>
              <a:ext uri="{FF2B5EF4-FFF2-40B4-BE49-F238E27FC236}">
                <a16:creationId xmlns:a16="http://schemas.microsoft.com/office/drawing/2014/main" id="{8E2CC403-21CD-41DF-BAC4-329D7FF03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DA481-2ABE-B94F-B0BE-5215622248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828" y="1147158"/>
            <a:ext cx="6038470" cy="4713316"/>
          </a:xfrm>
        </p:spPr>
        <p:txBody>
          <a:bodyPr anchor="ctr">
            <a:normAutofit/>
          </a:bodyPr>
          <a:lstStyle/>
          <a:p>
            <a:pPr algn="l"/>
            <a:r>
              <a:rPr lang="en-US"/>
              <a:t>Some Reminders</a:t>
            </a:r>
          </a:p>
        </p:txBody>
      </p:sp>
      <p:grpSp>
        <p:nvGrpSpPr>
          <p:cNvPr id="30" name="Group 20">
            <a:extLst>
              <a:ext uri="{FF2B5EF4-FFF2-40B4-BE49-F238E27FC236}">
                <a16:creationId xmlns:a16="http://schemas.microsoft.com/office/drawing/2014/main" id="{B13AA5FE-3FFC-4725-9ADD-E428544EC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FA70700-3F72-44D4-8175-FEB2B9B23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2">
              <a:extLst>
                <a:ext uri="{FF2B5EF4-FFF2-40B4-BE49-F238E27FC236}">
                  <a16:creationId xmlns:a16="http://schemas.microsoft.com/office/drawing/2014/main" id="{7093C0F6-5741-4C9D-90FF-A25824BFC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21B2E1B-E962-432C-ADA1-2934CE3C5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7653717E-6F8C-43E0-9893-C03AE87D1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BB14B4-EC3F-47C7-9AF3-B0E017B75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66160" y="391886"/>
            <a:ext cx="402901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42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D00AF3-75A8-4109-9E6D-CB895E7CE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4941"/>
            <a:ext cx="10515600" cy="1325563"/>
          </a:xfrm>
        </p:spPr>
        <p:txBody>
          <a:bodyPr/>
          <a:lstStyle/>
          <a:p>
            <a:pPr algn="ctr"/>
            <a:r>
              <a:rPr lang="en-CA" dirty="0"/>
              <a:t>Review: Conditional Statements (if/</a:t>
            </a:r>
            <a:r>
              <a:rPr lang="en-CA" dirty="0" err="1"/>
              <a:t>elif</a:t>
            </a:r>
            <a:r>
              <a:rPr lang="en-CA" dirty="0"/>
              <a:t>/else)</a:t>
            </a:r>
          </a:p>
        </p:txBody>
      </p:sp>
    </p:spTree>
    <p:extLst>
      <p:ext uri="{BB962C8B-B14F-4D97-AF65-F5344CB8AC3E}">
        <p14:creationId xmlns:p14="http://schemas.microsoft.com/office/powerpoint/2010/main" val="447160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CE616-8301-CE4C-861F-244C5FBB7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RECAP: Making Choices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10C64F-0446-8345-A8F7-DCF8270F3A69}"/>
              </a:ext>
            </a:extLst>
          </p:cNvPr>
          <p:cNvSpPr txBox="1"/>
          <p:nvPr/>
        </p:nvSpPr>
        <p:spPr>
          <a:xfrm>
            <a:off x="2006600" y="2472517"/>
            <a:ext cx="1803400" cy="461665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statements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F7D38B-4010-4C4B-AA5D-5219DD07E24E}"/>
              </a:ext>
            </a:extLst>
          </p:cNvPr>
          <p:cNvSpPr txBox="1"/>
          <p:nvPr/>
        </p:nvSpPr>
        <p:spPr>
          <a:xfrm>
            <a:off x="2006600" y="3592965"/>
            <a:ext cx="1803400" cy="461665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statements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DB9E66-DD17-C44F-A288-5DAFB7C33AD5}"/>
              </a:ext>
            </a:extLst>
          </p:cNvPr>
          <p:cNvSpPr txBox="1"/>
          <p:nvPr/>
        </p:nvSpPr>
        <p:spPr>
          <a:xfrm>
            <a:off x="2006600" y="4602134"/>
            <a:ext cx="1803400" cy="461665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statements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A6A1F5-2E35-6D45-AD1D-76EA7D492BEF}"/>
              </a:ext>
            </a:extLst>
          </p:cNvPr>
          <p:cNvSpPr txBox="1"/>
          <p:nvPr/>
        </p:nvSpPr>
        <p:spPr>
          <a:xfrm>
            <a:off x="6578602" y="5568118"/>
            <a:ext cx="1803400" cy="461665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statements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75C6E8-B4F8-3A43-9514-9889DC5BA4EF}"/>
              </a:ext>
            </a:extLst>
          </p:cNvPr>
          <p:cNvSpPr txBox="1"/>
          <p:nvPr/>
        </p:nvSpPr>
        <p:spPr>
          <a:xfrm>
            <a:off x="6559554" y="1839820"/>
            <a:ext cx="1803400" cy="461665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statements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2D2B1D-F53B-B84C-8B2D-80AB8E5C5177}"/>
              </a:ext>
            </a:extLst>
          </p:cNvPr>
          <p:cNvSpPr/>
          <p:nvPr/>
        </p:nvSpPr>
        <p:spPr>
          <a:xfrm rot="2700000">
            <a:off x="6781803" y="3005855"/>
            <a:ext cx="1396998" cy="1401734"/>
          </a:xfrm>
          <a:prstGeom prst="rect">
            <a:avLst/>
          </a:prstGeom>
          <a:solidFill>
            <a:srgbClr val="0000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7E2DD6-D7EF-294E-9B5E-0669ADDA08BE}"/>
              </a:ext>
            </a:extLst>
          </p:cNvPr>
          <p:cNvSpPr txBox="1"/>
          <p:nvPr/>
        </p:nvSpPr>
        <p:spPr>
          <a:xfrm>
            <a:off x="6724103" y="3452370"/>
            <a:ext cx="1512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condition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552518-E90E-8A46-A142-F01E3236A3D1}"/>
              </a:ext>
            </a:extLst>
          </p:cNvPr>
          <p:cNvSpPr txBox="1"/>
          <p:nvPr/>
        </p:nvSpPr>
        <p:spPr>
          <a:xfrm>
            <a:off x="9010650" y="4559481"/>
            <a:ext cx="1803400" cy="461665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statements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B2EA2159-824D-2D49-9E82-4C7240A1A0A6}"/>
              </a:ext>
            </a:extLst>
          </p:cNvPr>
          <p:cNvCxnSpPr>
            <a:endCxn id="29" idx="0"/>
          </p:cNvCxnSpPr>
          <p:nvPr/>
        </p:nvCxnSpPr>
        <p:spPr>
          <a:xfrm>
            <a:off x="8469804" y="3683202"/>
            <a:ext cx="1442546" cy="876279"/>
          </a:xfrm>
          <a:prstGeom prst="bentConnector2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83BFC922-9159-1947-AC26-280C16336D8C}"/>
              </a:ext>
            </a:extLst>
          </p:cNvPr>
          <p:cNvCxnSpPr>
            <a:stCxn id="29" idx="2"/>
            <a:endCxn id="25" idx="3"/>
          </p:cNvCxnSpPr>
          <p:nvPr/>
        </p:nvCxnSpPr>
        <p:spPr>
          <a:xfrm rot="5400000">
            <a:off x="8758274" y="4644874"/>
            <a:ext cx="777805" cy="1530348"/>
          </a:xfrm>
          <a:prstGeom prst="bentConnector2">
            <a:avLst/>
          </a:prstGeom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7F86FB5-87B3-5842-847A-12B656AE313D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7461254" y="2301485"/>
            <a:ext cx="0" cy="410229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BEEEE5F-8CDF-5048-8F83-F3CDB82F4890}"/>
              </a:ext>
            </a:extLst>
          </p:cNvPr>
          <p:cNvCxnSpPr>
            <a:cxnSpLocks/>
          </p:cNvCxnSpPr>
          <p:nvPr/>
        </p:nvCxnSpPr>
        <p:spPr>
          <a:xfrm>
            <a:off x="7461254" y="4696224"/>
            <a:ext cx="0" cy="849158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4B5DCDE-7ADB-844D-96BE-0288819D358D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908300" y="1845327"/>
            <a:ext cx="0" cy="62719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E7D35EE-68CC-1D40-99AD-41E163F41A88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>
            <a:off x="2908300" y="2934182"/>
            <a:ext cx="0" cy="65878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714CD12-1629-7D43-8FF3-EE5451134EFE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2908300" y="4054630"/>
            <a:ext cx="0" cy="54750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D3F845A-FACC-C043-BB56-6315261E2BF2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2908300" y="5063799"/>
            <a:ext cx="0" cy="74260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2EDBB97-73DB-8340-A26B-F8D3DF4ADFF3}"/>
              </a:ext>
            </a:extLst>
          </p:cNvPr>
          <p:cNvCxnSpPr>
            <a:cxnSpLocks/>
          </p:cNvCxnSpPr>
          <p:nvPr/>
        </p:nvCxnSpPr>
        <p:spPr>
          <a:xfrm>
            <a:off x="7461254" y="6029783"/>
            <a:ext cx="0" cy="48531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9" name="object 12">
            <a:extLst>
              <a:ext uri="{FF2B5EF4-FFF2-40B4-BE49-F238E27FC236}">
                <a16:creationId xmlns:a16="http://schemas.microsoft.com/office/drawing/2014/main" id="{FECEC483-DA95-7D49-8F86-D882FF7D6612}"/>
              </a:ext>
            </a:extLst>
          </p:cNvPr>
          <p:cNvSpPr/>
          <p:nvPr/>
        </p:nvSpPr>
        <p:spPr>
          <a:xfrm>
            <a:off x="10791238" y="2557413"/>
            <a:ext cx="412175" cy="3362102"/>
          </a:xfrm>
          <a:custGeom>
            <a:avLst/>
            <a:gdLst/>
            <a:ahLst/>
            <a:cxnLst/>
            <a:rect l="l" t="t" r="r" b="b"/>
            <a:pathLst>
              <a:path w="327659" h="2672715">
                <a:moveTo>
                  <a:pt x="0" y="2672286"/>
                </a:moveTo>
                <a:lnTo>
                  <a:pt x="40148" y="2671482"/>
                </a:lnTo>
                <a:lnTo>
                  <a:pt x="93472" y="2667559"/>
                </a:lnTo>
                <a:lnTo>
                  <a:pt x="135077" y="2660948"/>
                </a:lnTo>
                <a:lnTo>
                  <a:pt x="168091" y="1364139"/>
                </a:lnTo>
                <a:lnTo>
                  <a:pt x="169321" y="1360733"/>
                </a:lnTo>
                <a:lnTo>
                  <a:pt x="208076" y="1346001"/>
                </a:lnTo>
                <a:lnTo>
                  <a:pt x="252257" y="1339861"/>
                </a:lnTo>
                <a:lnTo>
                  <a:pt x="307406" y="1336534"/>
                </a:lnTo>
                <a:lnTo>
                  <a:pt x="327557" y="1336162"/>
                </a:lnTo>
                <a:lnTo>
                  <a:pt x="307939" y="1335927"/>
                </a:lnTo>
                <a:lnTo>
                  <a:pt x="252988" y="1332730"/>
                </a:lnTo>
                <a:lnTo>
                  <a:pt x="207921" y="1326376"/>
                </a:lnTo>
                <a:lnTo>
                  <a:pt x="168857" y="1310806"/>
                </a:lnTo>
                <a:lnTo>
                  <a:pt x="168091" y="27978"/>
                </a:lnTo>
                <a:lnTo>
                  <a:pt x="166860" y="24572"/>
                </a:lnTo>
                <a:lnTo>
                  <a:pt x="128105" y="9839"/>
                </a:lnTo>
                <a:lnTo>
                  <a:pt x="83924" y="3700"/>
                </a:lnTo>
                <a:lnTo>
                  <a:pt x="28776" y="372"/>
                </a:lnTo>
                <a:lnTo>
                  <a:pt x="8624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60" name="object 15">
            <a:extLst>
              <a:ext uri="{FF2B5EF4-FFF2-40B4-BE49-F238E27FC236}">
                <a16:creationId xmlns:a16="http://schemas.microsoft.com/office/drawing/2014/main" id="{C00452CF-8403-B34C-B018-BD5865938B18}"/>
              </a:ext>
            </a:extLst>
          </p:cNvPr>
          <p:cNvSpPr txBox="1"/>
          <p:nvPr/>
        </p:nvSpPr>
        <p:spPr>
          <a:xfrm>
            <a:off x="11461745" y="2606382"/>
            <a:ext cx="369332" cy="3122465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vert="vert270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ond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iti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ona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str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ct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D06DEEF-8C68-0A4F-AD49-A1FF4F10B20D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7461254" y="1391769"/>
            <a:ext cx="0" cy="44805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0" name="object 12">
            <a:extLst>
              <a:ext uri="{FF2B5EF4-FFF2-40B4-BE49-F238E27FC236}">
                <a16:creationId xmlns:a16="http://schemas.microsoft.com/office/drawing/2014/main" id="{1AC8CAF0-E29B-0144-8F69-4F2FD97A89F8}"/>
              </a:ext>
            </a:extLst>
          </p:cNvPr>
          <p:cNvSpPr/>
          <p:nvPr/>
        </p:nvSpPr>
        <p:spPr>
          <a:xfrm flipH="1">
            <a:off x="1162136" y="2206015"/>
            <a:ext cx="611161" cy="3362102"/>
          </a:xfrm>
          <a:custGeom>
            <a:avLst/>
            <a:gdLst/>
            <a:ahLst/>
            <a:cxnLst/>
            <a:rect l="l" t="t" r="r" b="b"/>
            <a:pathLst>
              <a:path w="327659" h="2672715">
                <a:moveTo>
                  <a:pt x="0" y="2672286"/>
                </a:moveTo>
                <a:lnTo>
                  <a:pt x="40148" y="2671482"/>
                </a:lnTo>
                <a:lnTo>
                  <a:pt x="93472" y="2667559"/>
                </a:lnTo>
                <a:lnTo>
                  <a:pt x="135077" y="2660948"/>
                </a:lnTo>
                <a:lnTo>
                  <a:pt x="168091" y="1364139"/>
                </a:lnTo>
                <a:lnTo>
                  <a:pt x="169321" y="1360733"/>
                </a:lnTo>
                <a:lnTo>
                  <a:pt x="208076" y="1346001"/>
                </a:lnTo>
                <a:lnTo>
                  <a:pt x="252257" y="1339861"/>
                </a:lnTo>
                <a:lnTo>
                  <a:pt x="307406" y="1336534"/>
                </a:lnTo>
                <a:lnTo>
                  <a:pt x="327557" y="1336162"/>
                </a:lnTo>
                <a:lnTo>
                  <a:pt x="307939" y="1335927"/>
                </a:lnTo>
                <a:lnTo>
                  <a:pt x="252988" y="1332730"/>
                </a:lnTo>
                <a:lnTo>
                  <a:pt x="207921" y="1326376"/>
                </a:lnTo>
                <a:lnTo>
                  <a:pt x="168857" y="1310806"/>
                </a:lnTo>
                <a:lnTo>
                  <a:pt x="168091" y="27978"/>
                </a:lnTo>
                <a:lnTo>
                  <a:pt x="166860" y="24572"/>
                </a:lnTo>
                <a:lnTo>
                  <a:pt x="128105" y="9839"/>
                </a:lnTo>
                <a:lnTo>
                  <a:pt x="83924" y="3700"/>
                </a:lnTo>
                <a:lnTo>
                  <a:pt x="28776" y="372"/>
                </a:lnTo>
                <a:lnTo>
                  <a:pt x="8624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71" name="object 15">
            <a:extLst>
              <a:ext uri="{FF2B5EF4-FFF2-40B4-BE49-F238E27FC236}">
                <a16:creationId xmlns:a16="http://schemas.microsoft.com/office/drawing/2014/main" id="{D3EFF445-D24A-CA4E-92EA-E6AEF16803C0}"/>
              </a:ext>
            </a:extLst>
          </p:cNvPr>
          <p:cNvSpPr txBox="1"/>
          <p:nvPr/>
        </p:nvSpPr>
        <p:spPr>
          <a:xfrm>
            <a:off x="621290" y="2325833"/>
            <a:ext cx="369332" cy="3122465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vert="vert270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Arial"/>
                <a:cs typeface="Arial"/>
              </a:rPr>
              <a:t>Sequential structure</a:t>
            </a:r>
            <a:endParaRPr sz="2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34BE723-387C-6742-B5F3-6EAE702ABBA0}"/>
              </a:ext>
            </a:extLst>
          </p:cNvPr>
          <p:cNvSpPr txBox="1"/>
          <p:nvPr/>
        </p:nvSpPr>
        <p:spPr>
          <a:xfrm>
            <a:off x="8728136" y="3104326"/>
            <a:ext cx="95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True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BA179B0-68C8-EE48-AD66-76C40879441D}"/>
              </a:ext>
            </a:extLst>
          </p:cNvPr>
          <p:cNvSpPr txBox="1"/>
          <p:nvPr/>
        </p:nvSpPr>
        <p:spPr>
          <a:xfrm>
            <a:off x="6499777" y="4781532"/>
            <a:ext cx="95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False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B4792DBB-C7F4-5743-B03B-0F7BF2B57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1373" y="580905"/>
            <a:ext cx="1891612" cy="1891612"/>
          </a:xfrm>
          <a:prstGeom prst="rect">
            <a:avLst/>
          </a:prstGeom>
        </p:spPr>
      </p:pic>
      <p:sp>
        <p:nvSpPr>
          <p:cNvPr id="78" name="Oval 77">
            <a:extLst>
              <a:ext uri="{FF2B5EF4-FFF2-40B4-BE49-F238E27FC236}">
                <a16:creationId xmlns:a16="http://schemas.microsoft.com/office/drawing/2014/main" id="{0D12675B-2652-DE45-BB8A-BA68BBE95C57}"/>
              </a:ext>
            </a:extLst>
          </p:cNvPr>
          <p:cNvSpPr/>
          <p:nvPr/>
        </p:nvSpPr>
        <p:spPr>
          <a:xfrm>
            <a:off x="6342090" y="2579487"/>
            <a:ext cx="2279197" cy="227919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DA2C1DC-22D5-CB4A-9377-2DD54DA9DA3E}"/>
              </a:ext>
            </a:extLst>
          </p:cNvPr>
          <p:cNvSpPr txBox="1"/>
          <p:nvPr/>
        </p:nvSpPr>
        <p:spPr>
          <a:xfrm>
            <a:off x="5813147" y="2981216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if</a:t>
            </a:r>
          </a:p>
        </p:txBody>
      </p:sp>
    </p:spTree>
    <p:extLst>
      <p:ext uri="{BB962C8B-B14F-4D97-AF65-F5344CB8AC3E}">
        <p14:creationId xmlns:p14="http://schemas.microsoft.com/office/powerpoint/2010/main" val="2414783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9D2E7-D7FA-BD42-ACB0-E49A37BB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Adding the </a:t>
            </a:r>
            <a:r>
              <a:rPr lang="en-US" dirty="0" err="1"/>
              <a:t>elif</a:t>
            </a:r>
            <a:r>
              <a:rPr lang="en-US" dirty="0"/>
              <a:t> (else if)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DC257-2977-FB44-8C6E-197757F49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076" y="1508986"/>
            <a:ext cx="9331712" cy="809155"/>
          </a:xfrm>
        </p:spPr>
        <p:txBody>
          <a:bodyPr>
            <a:normAutofit/>
          </a:bodyPr>
          <a:lstStyle/>
          <a:p>
            <a:r>
              <a:rPr lang="en-US" dirty="0"/>
              <a:t>The most general form of the if conditional statement is:</a:t>
            </a:r>
          </a:p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A9660D-0E4D-AD45-BAD4-47E3C7FAEA74}"/>
              </a:ext>
            </a:extLst>
          </p:cNvPr>
          <p:cNvSpPr txBox="1">
            <a:spLocks/>
          </p:cNvSpPr>
          <p:nvPr/>
        </p:nvSpPr>
        <p:spPr>
          <a:xfrm>
            <a:off x="4203214" y="2798224"/>
            <a:ext cx="7988786" cy="3253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 the colons (</a:t>
            </a:r>
            <a:r>
              <a:rPr lang="en-US" dirty="0">
                <a:sym typeface="Wingdings" pitchFamily="2" charset="2"/>
              </a:rPr>
              <a:t>:) and the indents!</a:t>
            </a:r>
            <a:endParaRPr lang="en-US" dirty="0"/>
          </a:p>
          <a:p>
            <a:r>
              <a:rPr lang="en-US" dirty="0"/>
              <a:t>ONLY 1 body will be executed.  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 statement is True, execute body1, exits</a:t>
            </a:r>
            <a:r>
              <a:rPr lang="en-US" dirty="0">
                <a:solidFill>
                  <a:schemeClr val="accent6"/>
                </a:solidFill>
              </a:rPr>
              <a:t> if </a:t>
            </a:r>
            <a:r>
              <a:rPr lang="en-US" dirty="0"/>
              <a:t>structure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 statement is False, continue to </a:t>
            </a:r>
            <a:r>
              <a:rPr lang="en-US" dirty="0" err="1">
                <a:solidFill>
                  <a:schemeClr val="accent6"/>
                </a:solidFill>
              </a:rPr>
              <a:t>elif</a:t>
            </a:r>
            <a:r>
              <a:rPr lang="en-US" dirty="0"/>
              <a:t> statement</a:t>
            </a:r>
          </a:p>
          <a:p>
            <a:pPr lvl="1"/>
            <a:r>
              <a:rPr lang="en-US" dirty="0" err="1">
                <a:solidFill>
                  <a:schemeClr val="accent6"/>
                </a:solidFill>
              </a:rPr>
              <a:t>elif</a:t>
            </a:r>
            <a:r>
              <a:rPr lang="en-US" dirty="0"/>
              <a:t> statement is True, execute </a:t>
            </a:r>
            <a:r>
              <a:rPr lang="en-US" dirty="0" err="1">
                <a:solidFill>
                  <a:schemeClr val="accent6"/>
                </a:solidFill>
              </a:rPr>
              <a:t>elif</a:t>
            </a:r>
            <a:r>
              <a:rPr lang="en-US" dirty="0"/>
              <a:t> body, exits </a:t>
            </a:r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 structure</a:t>
            </a:r>
          </a:p>
          <a:p>
            <a:pPr lvl="1"/>
            <a:r>
              <a:rPr lang="en-US" dirty="0" err="1">
                <a:solidFill>
                  <a:schemeClr val="accent6"/>
                </a:solidFill>
              </a:rPr>
              <a:t>elif</a:t>
            </a:r>
            <a:r>
              <a:rPr lang="en-US" dirty="0"/>
              <a:t> statement is False, continue to next </a:t>
            </a:r>
            <a:r>
              <a:rPr lang="en-US" dirty="0" err="1">
                <a:solidFill>
                  <a:schemeClr val="accent6"/>
                </a:solidFill>
              </a:rPr>
              <a:t>elif</a:t>
            </a:r>
            <a:r>
              <a:rPr lang="en-US" dirty="0"/>
              <a:t> statement</a:t>
            </a:r>
          </a:p>
          <a:p>
            <a:pPr lvl="1"/>
            <a:r>
              <a:rPr lang="en-US" dirty="0"/>
              <a:t>All </a:t>
            </a:r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’s and </a:t>
            </a:r>
            <a:r>
              <a:rPr lang="en-US" dirty="0" err="1">
                <a:solidFill>
                  <a:schemeClr val="accent6"/>
                </a:solidFill>
              </a:rPr>
              <a:t>elif</a:t>
            </a:r>
            <a:r>
              <a:rPr lang="en-US" dirty="0" err="1"/>
              <a:t>’s</a:t>
            </a:r>
            <a:r>
              <a:rPr lang="en-US" dirty="0"/>
              <a:t> are False, execute </a:t>
            </a:r>
            <a:r>
              <a:rPr lang="en-US" dirty="0">
                <a:solidFill>
                  <a:schemeClr val="accent6"/>
                </a:solidFill>
              </a:rPr>
              <a:t>else</a:t>
            </a:r>
            <a:r>
              <a:rPr lang="en-US" dirty="0"/>
              <a:t> statement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48B044D-82A5-C842-B4A7-2B3A4F0105CA}"/>
              </a:ext>
            </a:extLst>
          </p:cNvPr>
          <p:cNvGrpSpPr/>
          <p:nvPr/>
        </p:nvGrpSpPr>
        <p:grpSpPr>
          <a:xfrm>
            <a:off x="838200" y="1989069"/>
            <a:ext cx="4023732" cy="5078313"/>
            <a:chOff x="1061782" y="2224233"/>
            <a:chExt cx="5694218" cy="507831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094D6D5-2255-7E4A-9C41-8E3471BCF41C}"/>
                </a:ext>
              </a:extLst>
            </p:cNvPr>
            <p:cNvSpPr txBox="1"/>
            <p:nvPr/>
          </p:nvSpPr>
          <p:spPr>
            <a:xfrm>
              <a:off x="1061782" y="2224233"/>
              <a:ext cx="5694218" cy="5078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6">
                      <a:lumMod val="75000"/>
                    </a:schemeClr>
                  </a:solidFill>
                </a:rPr>
                <a:t>if </a:t>
              </a:r>
              <a:r>
                <a:rPr lang="en-US" sz="3600" dirty="0">
                  <a:solidFill>
                    <a:srgbClr val="00B050"/>
                  </a:solidFill>
                </a:rPr>
                <a:t>condition1</a:t>
              </a:r>
              <a:r>
                <a:rPr lang="en-US" sz="3600" dirty="0">
                  <a:solidFill>
                    <a:schemeClr val="accent6"/>
                  </a:solidFill>
                </a:rPr>
                <a:t>:</a:t>
              </a:r>
            </a:p>
            <a:p>
              <a:r>
                <a:rPr lang="en-US" sz="3600" dirty="0">
                  <a:solidFill>
                    <a:srgbClr val="00B050"/>
                  </a:solidFill>
                </a:rPr>
                <a:t>	body1</a:t>
              </a:r>
            </a:p>
            <a:p>
              <a:r>
                <a:rPr lang="en-US" sz="3600" dirty="0" err="1">
                  <a:solidFill>
                    <a:schemeClr val="accent6">
                      <a:lumMod val="75000"/>
                    </a:schemeClr>
                  </a:solidFill>
                </a:rPr>
                <a:t>elif</a:t>
              </a:r>
              <a:r>
                <a:rPr lang="en-US" sz="3600" dirty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sz="3600" dirty="0">
                  <a:solidFill>
                    <a:srgbClr val="00B050"/>
                  </a:solidFill>
                </a:rPr>
                <a:t>condition2</a:t>
              </a:r>
              <a:r>
                <a:rPr lang="en-US" sz="3600" dirty="0">
                  <a:solidFill>
                    <a:schemeClr val="accent6"/>
                  </a:solidFill>
                </a:rPr>
                <a:t>:</a:t>
              </a:r>
            </a:p>
            <a:p>
              <a:r>
                <a:rPr lang="en-US" sz="3600" dirty="0">
                  <a:solidFill>
                    <a:srgbClr val="00B050"/>
                  </a:solidFill>
                </a:rPr>
                <a:t>	body2</a:t>
              </a:r>
            </a:p>
            <a:p>
              <a:r>
                <a:rPr lang="en-US" sz="3600" dirty="0" err="1">
                  <a:solidFill>
                    <a:schemeClr val="accent6">
                      <a:lumMod val="75000"/>
                    </a:schemeClr>
                  </a:solidFill>
                </a:rPr>
                <a:t>elif</a:t>
              </a:r>
              <a:r>
                <a:rPr lang="en-US" sz="3600" dirty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sz="3600" dirty="0" err="1">
                  <a:solidFill>
                    <a:srgbClr val="00B050"/>
                  </a:solidFill>
                </a:rPr>
                <a:t>conditionN</a:t>
              </a:r>
              <a:r>
                <a:rPr lang="en-US" sz="3600" dirty="0">
                  <a:solidFill>
                    <a:schemeClr val="accent6"/>
                  </a:solidFill>
                </a:rPr>
                <a:t>:</a:t>
              </a:r>
            </a:p>
            <a:p>
              <a:r>
                <a:rPr lang="en-US" sz="3600" dirty="0">
                  <a:solidFill>
                    <a:srgbClr val="00B050"/>
                  </a:solidFill>
                </a:rPr>
                <a:t>	</a:t>
              </a:r>
              <a:r>
                <a:rPr lang="en-US" sz="3600" dirty="0" err="1">
                  <a:solidFill>
                    <a:srgbClr val="00B050"/>
                  </a:solidFill>
                </a:rPr>
                <a:t>bodyN</a:t>
              </a:r>
              <a:endParaRPr lang="en-US" sz="3600" dirty="0">
                <a:solidFill>
                  <a:srgbClr val="00B050"/>
                </a:solidFill>
              </a:endParaRPr>
            </a:p>
            <a:p>
              <a:r>
                <a:rPr lang="en-US" sz="3600" dirty="0">
                  <a:solidFill>
                    <a:schemeClr val="accent6">
                      <a:lumMod val="75000"/>
                    </a:schemeClr>
                  </a:solidFill>
                </a:rPr>
                <a:t>else</a:t>
              </a:r>
              <a:r>
                <a:rPr lang="en-US" sz="3600" dirty="0">
                  <a:solidFill>
                    <a:schemeClr val="accent6"/>
                  </a:solidFill>
                </a:rPr>
                <a:t>:</a:t>
              </a:r>
            </a:p>
            <a:p>
              <a:r>
                <a:rPr lang="en-US" sz="3600" dirty="0">
                  <a:solidFill>
                    <a:srgbClr val="00B050"/>
                  </a:solidFill>
                </a:rPr>
                <a:t>	</a:t>
              </a:r>
              <a:r>
                <a:rPr lang="en-US" sz="3600" dirty="0" err="1">
                  <a:solidFill>
                    <a:srgbClr val="00B050"/>
                  </a:solidFill>
                </a:rPr>
                <a:t>other_body</a:t>
              </a:r>
              <a:endParaRPr lang="en-US" sz="3600" dirty="0">
                <a:solidFill>
                  <a:srgbClr val="00B050"/>
                </a:solidFill>
              </a:endParaRPr>
            </a:p>
            <a:p>
              <a:endParaRPr lang="en-US" sz="3600" dirty="0">
                <a:solidFill>
                  <a:srgbClr val="00B050"/>
                </a:solidFill>
              </a:endParaRPr>
            </a:p>
          </p:txBody>
        </p:sp>
        <p:pic>
          <p:nvPicPr>
            <p:cNvPr id="5" name="Graphic 4" descr="Arrow Right with solid fill">
              <a:extLst>
                <a:ext uri="{FF2B5EF4-FFF2-40B4-BE49-F238E27FC236}">
                  <a16:creationId xmlns:a16="http://schemas.microsoft.com/office/drawing/2014/main" id="{16606925-A377-8C41-8246-26A9C87F5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61782" y="2633440"/>
              <a:ext cx="914400" cy="914400"/>
            </a:xfrm>
            <a:prstGeom prst="rect">
              <a:avLst/>
            </a:prstGeom>
          </p:spPr>
        </p:pic>
        <p:pic>
          <p:nvPicPr>
            <p:cNvPr id="6" name="Graphic 5" descr="Arrow Right with solid fill">
              <a:extLst>
                <a:ext uri="{FF2B5EF4-FFF2-40B4-BE49-F238E27FC236}">
                  <a16:creationId xmlns:a16="http://schemas.microsoft.com/office/drawing/2014/main" id="{09713431-85CD-C84D-9FC0-3ECF32CCF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61782" y="3748841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Arrow Right with solid fill">
              <a:extLst>
                <a:ext uri="{FF2B5EF4-FFF2-40B4-BE49-F238E27FC236}">
                  <a16:creationId xmlns:a16="http://schemas.microsoft.com/office/drawing/2014/main" id="{4EE7A2F9-CE5D-DF44-B5B8-46307D4B5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61782" y="4868930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Arrow Right with solid fill">
              <a:extLst>
                <a:ext uri="{FF2B5EF4-FFF2-40B4-BE49-F238E27FC236}">
                  <a16:creationId xmlns:a16="http://schemas.microsoft.com/office/drawing/2014/main" id="{F512630E-9CE3-1540-AF8D-F1CEDE02B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61782" y="5943600"/>
              <a:ext cx="914400" cy="914400"/>
            </a:xfrm>
            <a:prstGeom prst="rect">
              <a:avLst/>
            </a:prstGeom>
          </p:spPr>
        </p:pic>
      </p:grpSp>
      <p:pic>
        <p:nvPicPr>
          <p:cNvPr id="12290" name="Picture 2" descr="29 Memorable Quotes From &amp;#39;Elf&amp;#39;">
            <a:extLst>
              <a:ext uri="{FF2B5EF4-FFF2-40B4-BE49-F238E27FC236}">
                <a16:creationId xmlns:a16="http://schemas.microsoft.com/office/drawing/2014/main" id="{51112DD2-C895-EC46-A4D6-0C8D17FD8B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13" r="34876" b="52560"/>
          <a:stretch/>
        </p:blipFill>
        <p:spPr bwMode="auto">
          <a:xfrm>
            <a:off x="10358306" y="927342"/>
            <a:ext cx="1502409" cy="147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&quot;No&quot; Symbol 11">
            <a:extLst>
              <a:ext uri="{FF2B5EF4-FFF2-40B4-BE49-F238E27FC236}">
                <a16:creationId xmlns:a16="http://schemas.microsoft.com/office/drawing/2014/main" id="{F1E70CB0-7FF4-7C49-920C-D75A7850DD31}"/>
              </a:ext>
            </a:extLst>
          </p:cNvPr>
          <p:cNvSpPr/>
          <p:nvPr/>
        </p:nvSpPr>
        <p:spPr>
          <a:xfrm>
            <a:off x="10070314" y="662127"/>
            <a:ext cx="2049147" cy="2049147"/>
          </a:xfrm>
          <a:prstGeom prst="noSmoking">
            <a:avLst>
              <a:gd name="adj" fmla="val 403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855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CE616-8301-CE4C-861F-244C5FBB7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Making Choices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A6A1F5-2E35-6D45-AD1D-76EA7D492BEF}"/>
              </a:ext>
            </a:extLst>
          </p:cNvPr>
          <p:cNvSpPr txBox="1"/>
          <p:nvPr/>
        </p:nvSpPr>
        <p:spPr>
          <a:xfrm>
            <a:off x="6578603" y="5568118"/>
            <a:ext cx="1803400" cy="40011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statements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75C6E8-B4F8-3A43-9514-9889DC5BA4EF}"/>
              </a:ext>
            </a:extLst>
          </p:cNvPr>
          <p:cNvSpPr txBox="1"/>
          <p:nvPr/>
        </p:nvSpPr>
        <p:spPr>
          <a:xfrm>
            <a:off x="6582331" y="1059049"/>
            <a:ext cx="1803400" cy="40011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statements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2D2B1D-F53B-B84C-8B2D-80AB8E5C5177}"/>
              </a:ext>
            </a:extLst>
          </p:cNvPr>
          <p:cNvSpPr/>
          <p:nvPr/>
        </p:nvSpPr>
        <p:spPr>
          <a:xfrm rot="2700000">
            <a:off x="7020682" y="2119963"/>
            <a:ext cx="927255" cy="930398"/>
          </a:xfrm>
          <a:prstGeom prst="rect">
            <a:avLst/>
          </a:prstGeom>
          <a:solidFill>
            <a:srgbClr val="0000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7E2DD6-D7EF-294E-9B5E-0669ADDA08BE}"/>
              </a:ext>
            </a:extLst>
          </p:cNvPr>
          <p:cNvSpPr txBox="1"/>
          <p:nvPr/>
        </p:nvSpPr>
        <p:spPr>
          <a:xfrm>
            <a:off x="6727832" y="2357358"/>
            <a:ext cx="1512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condition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552518-E90E-8A46-A142-F01E3236A3D1}"/>
              </a:ext>
            </a:extLst>
          </p:cNvPr>
          <p:cNvSpPr txBox="1"/>
          <p:nvPr/>
        </p:nvSpPr>
        <p:spPr>
          <a:xfrm>
            <a:off x="9425362" y="3469532"/>
            <a:ext cx="1442547" cy="40011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statements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B2EA2159-824D-2D49-9E82-4C7240A1A0A6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8122758" y="2584948"/>
            <a:ext cx="2023878" cy="884584"/>
          </a:xfrm>
          <a:prstGeom prst="bentConnector2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7F86FB5-87B3-5842-847A-12B656AE313D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7484031" y="1459159"/>
            <a:ext cx="0" cy="47178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BEEEE5F-8CDF-5048-8F83-F3CDB82F4890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7480303" y="4949120"/>
            <a:ext cx="3728" cy="618998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2EDBB97-73DB-8340-A26B-F8D3DF4ADFF3}"/>
              </a:ext>
            </a:extLst>
          </p:cNvPr>
          <p:cNvCxnSpPr>
            <a:cxnSpLocks/>
          </p:cNvCxnSpPr>
          <p:nvPr/>
        </p:nvCxnSpPr>
        <p:spPr>
          <a:xfrm>
            <a:off x="7461254" y="6029783"/>
            <a:ext cx="0" cy="48531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9" name="object 12">
            <a:extLst>
              <a:ext uri="{FF2B5EF4-FFF2-40B4-BE49-F238E27FC236}">
                <a16:creationId xmlns:a16="http://schemas.microsoft.com/office/drawing/2014/main" id="{FECEC483-DA95-7D49-8F86-D882FF7D6612}"/>
              </a:ext>
            </a:extLst>
          </p:cNvPr>
          <p:cNvSpPr/>
          <p:nvPr/>
        </p:nvSpPr>
        <p:spPr>
          <a:xfrm>
            <a:off x="10791238" y="2557413"/>
            <a:ext cx="412175" cy="3362102"/>
          </a:xfrm>
          <a:custGeom>
            <a:avLst/>
            <a:gdLst/>
            <a:ahLst/>
            <a:cxnLst/>
            <a:rect l="l" t="t" r="r" b="b"/>
            <a:pathLst>
              <a:path w="327659" h="2672715">
                <a:moveTo>
                  <a:pt x="0" y="2672286"/>
                </a:moveTo>
                <a:lnTo>
                  <a:pt x="40148" y="2671482"/>
                </a:lnTo>
                <a:lnTo>
                  <a:pt x="93472" y="2667559"/>
                </a:lnTo>
                <a:lnTo>
                  <a:pt x="135077" y="2660948"/>
                </a:lnTo>
                <a:lnTo>
                  <a:pt x="168091" y="1364139"/>
                </a:lnTo>
                <a:lnTo>
                  <a:pt x="169321" y="1360733"/>
                </a:lnTo>
                <a:lnTo>
                  <a:pt x="208076" y="1346001"/>
                </a:lnTo>
                <a:lnTo>
                  <a:pt x="252257" y="1339861"/>
                </a:lnTo>
                <a:lnTo>
                  <a:pt x="307406" y="1336534"/>
                </a:lnTo>
                <a:lnTo>
                  <a:pt x="327557" y="1336162"/>
                </a:lnTo>
                <a:lnTo>
                  <a:pt x="307939" y="1335927"/>
                </a:lnTo>
                <a:lnTo>
                  <a:pt x="252988" y="1332730"/>
                </a:lnTo>
                <a:lnTo>
                  <a:pt x="207921" y="1326376"/>
                </a:lnTo>
                <a:lnTo>
                  <a:pt x="168857" y="1310806"/>
                </a:lnTo>
                <a:lnTo>
                  <a:pt x="168091" y="27978"/>
                </a:lnTo>
                <a:lnTo>
                  <a:pt x="166860" y="24572"/>
                </a:lnTo>
                <a:lnTo>
                  <a:pt x="128105" y="9839"/>
                </a:lnTo>
                <a:lnTo>
                  <a:pt x="83924" y="3700"/>
                </a:lnTo>
                <a:lnTo>
                  <a:pt x="28776" y="372"/>
                </a:lnTo>
                <a:lnTo>
                  <a:pt x="8624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60" name="object 15">
            <a:extLst>
              <a:ext uri="{FF2B5EF4-FFF2-40B4-BE49-F238E27FC236}">
                <a16:creationId xmlns:a16="http://schemas.microsoft.com/office/drawing/2014/main" id="{C00452CF-8403-B34C-B018-BD5865938B18}"/>
              </a:ext>
            </a:extLst>
          </p:cNvPr>
          <p:cNvSpPr txBox="1"/>
          <p:nvPr/>
        </p:nvSpPr>
        <p:spPr>
          <a:xfrm>
            <a:off x="11461745" y="2606382"/>
            <a:ext cx="369332" cy="3122465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vert="vert270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ond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iti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ona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str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ct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D06DEEF-8C68-0A4F-AD49-A1FF4F10B20D}"/>
              </a:ext>
            </a:extLst>
          </p:cNvPr>
          <p:cNvCxnSpPr>
            <a:cxnSpLocks/>
          </p:cNvCxnSpPr>
          <p:nvPr/>
        </p:nvCxnSpPr>
        <p:spPr>
          <a:xfrm>
            <a:off x="7484031" y="580905"/>
            <a:ext cx="0" cy="44805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834BE723-387C-6742-B5F3-6EAE702ABBA0}"/>
              </a:ext>
            </a:extLst>
          </p:cNvPr>
          <p:cNvSpPr txBox="1"/>
          <p:nvPr/>
        </p:nvSpPr>
        <p:spPr>
          <a:xfrm>
            <a:off x="8381090" y="2006072"/>
            <a:ext cx="95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True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BA179B0-68C8-EE48-AD66-76C40879441D}"/>
              </a:ext>
            </a:extLst>
          </p:cNvPr>
          <p:cNvSpPr txBox="1"/>
          <p:nvPr/>
        </p:nvSpPr>
        <p:spPr>
          <a:xfrm>
            <a:off x="6427106" y="4949120"/>
            <a:ext cx="95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False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B4792DBB-C7F4-5743-B03B-0F7BF2B57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039" y="2584948"/>
            <a:ext cx="2854780" cy="285478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AFD1883-03BE-0E4E-A79C-2FA0736FB9FB}"/>
              </a:ext>
            </a:extLst>
          </p:cNvPr>
          <p:cNvSpPr/>
          <p:nvPr/>
        </p:nvSpPr>
        <p:spPr>
          <a:xfrm rot="2700000">
            <a:off x="7020684" y="3874783"/>
            <a:ext cx="927255" cy="930398"/>
          </a:xfrm>
          <a:prstGeom prst="rect">
            <a:avLst/>
          </a:prstGeom>
          <a:solidFill>
            <a:srgbClr val="0000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C64F92-E500-CA44-A5AA-4FF9A89296E0}"/>
              </a:ext>
            </a:extLst>
          </p:cNvPr>
          <p:cNvSpPr txBox="1"/>
          <p:nvPr/>
        </p:nvSpPr>
        <p:spPr>
          <a:xfrm>
            <a:off x="6727834" y="4112178"/>
            <a:ext cx="1512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condition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C7F2F19-8B21-094B-8BB6-AA3539788C3A}"/>
              </a:ext>
            </a:extLst>
          </p:cNvPr>
          <p:cNvCxnSpPr>
            <a:cxnSpLocks/>
          </p:cNvCxnSpPr>
          <p:nvPr/>
        </p:nvCxnSpPr>
        <p:spPr>
          <a:xfrm>
            <a:off x="7480307" y="3241942"/>
            <a:ext cx="0" cy="454019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66FF104-D7EF-3740-BD73-6B31436D7E82}"/>
              </a:ext>
            </a:extLst>
          </p:cNvPr>
          <p:cNvSpPr txBox="1"/>
          <p:nvPr/>
        </p:nvSpPr>
        <p:spPr>
          <a:xfrm>
            <a:off x="6347922" y="3234296"/>
            <a:ext cx="95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False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A72731-2BD0-0942-ABFA-9F3F5E0F4D5D}"/>
              </a:ext>
            </a:extLst>
          </p:cNvPr>
          <p:cNvSpPr txBox="1"/>
          <p:nvPr/>
        </p:nvSpPr>
        <p:spPr>
          <a:xfrm>
            <a:off x="6267365" y="216453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if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5EFCCB-D282-5C40-A3AC-A0076C29C3A6}"/>
              </a:ext>
            </a:extLst>
          </p:cNvPr>
          <p:cNvSpPr txBox="1"/>
          <p:nvPr/>
        </p:nvSpPr>
        <p:spPr>
          <a:xfrm>
            <a:off x="5585126" y="5410785"/>
            <a:ext cx="888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else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7275DD8-4DCD-D04B-9525-298933C36840}"/>
              </a:ext>
            </a:extLst>
          </p:cNvPr>
          <p:cNvSpPr txBox="1"/>
          <p:nvPr/>
        </p:nvSpPr>
        <p:spPr>
          <a:xfrm>
            <a:off x="8093708" y="4800842"/>
            <a:ext cx="1442547" cy="40011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statements</a:t>
            </a:r>
          </a:p>
        </p:txBody>
      </p:sp>
      <p:sp>
        <p:nvSpPr>
          <p:cNvPr id="49" name="Bent Up Arrow 48">
            <a:extLst>
              <a:ext uri="{FF2B5EF4-FFF2-40B4-BE49-F238E27FC236}">
                <a16:creationId xmlns:a16="http://schemas.microsoft.com/office/drawing/2014/main" id="{CD76A2C7-E438-DF4B-81AB-E1335DAD5F01}"/>
              </a:ext>
            </a:extLst>
          </p:cNvPr>
          <p:cNvSpPr/>
          <p:nvPr/>
        </p:nvSpPr>
        <p:spPr>
          <a:xfrm rot="16200000" flipH="1">
            <a:off x="7379969" y="3938607"/>
            <a:ext cx="2870025" cy="2740168"/>
          </a:xfrm>
          <a:prstGeom prst="bentUpArrow">
            <a:avLst>
              <a:gd name="adj1" fmla="val 856"/>
              <a:gd name="adj2" fmla="val 4534"/>
              <a:gd name="adj3" fmla="val 4575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1BC160A3-B636-414F-AB67-E1802B7BB96D}"/>
              </a:ext>
            </a:extLst>
          </p:cNvPr>
          <p:cNvCxnSpPr>
            <a:cxnSpLocks/>
          </p:cNvCxnSpPr>
          <p:nvPr/>
        </p:nvCxnSpPr>
        <p:spPr>
          <a:xfrm>
            <a:off x="8118703" y="4336962"/>
            <a:ext cx="713585" cy="463359"/>
          </a:xfrm>
          <a:prstGeom prst="bentConnector2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44BDF6E8-A21C-4E4D-AAA0-073539E5B908}"/>
              </a:ext>
            </a:extLst>
          </p:cNvPr>
          <p:cNvSpPr txBox="1"/>
          <p:nvPr/>
        </p:nvSpPr>
        <p:spPr>
          <a:xfrm>
            <a:off x="8067694" y="3852488"/>
            <a:ext cx="95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True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8266BB9-F9B7-AB49-A09C-B35F6C619189}"/>
              </a:ext>
            </a:extLst>
          </p:cNvPr>
          <p:cNvSpPr txBox="1"/>
          <p:nvPr/>
        </p:nvSpPr>
        <p:spPr>
          <a:xfrm>
            <a:off x="5963247" y="3902501"/>
            <a:ext cx="7264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FFFF00"/>
                </a:solidFill>
              </a:rPr>
              <a:t>elif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68" name="Bent Up Arrow 67">
            <a:extLst>
              <a:ext uri="{FF2B5EF4-FFF2-40B4-BE49-F238E27FC236}">
                <a16:creationId xmlns:a16="http://schemas.microsoft.com/office/drawing/2014/main" id="{AADBD4B3-82BF-3C43-B75F-F9753B00CB46}"/>
              </a:ext>
            </a:extLst>
          </p:cNvPr>
          <p:cNvSpPr/>
          <p:nvPr/>
        </p:nvSpPr>
        <p:spPr>
          <a:xfrm rot="16200000" flipH="1">
            <a:off x="7501897" y="5183088"/>
            <a:ext cx="1313561" cy="1349291"/>
          </a:xfrm>
          <a:prstGeom prst="bentUpArrow">
            <a:avLst>
              <a:gd name="adj1" fmla="val 2246"/>
              <a:gd name="adj2" fmla="val 5924"/>
              <a:gd name="adj3" fmla="val 805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60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D00AF3-75A8-4109-9E6D-CB895E7CE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4941"/>
            <a:ext cx="10515600" cy="1325563"/>
          </a:xfrm>
        </p:spPr>
        <p:txBody>
          <a:bodyPr/>
          <a:lstStyle/>
          <a:p>
            <a:pPr algn="ctr"/>
            <a:r>
              <a:rPr lang="en-CA" dirty="0"/>
              <a:t>Review: Functions &amp; User Input</a:t>
            </a:r>
          </a:p>
        </p:txBody>
      </p:sp>
    </p:spTree>
    <p:extLst>
      <p:ext uri="{BB962C8B-B14F-4D97-AF65-F5344CB8AC3E}">
        <p14:creationId xmlns:p14="http://schemas.microsoft.com/office/powerpoint/2010/main" val="1477174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27ED3-99BE-43B6-86FA-80909274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Function Definitions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9B1C4-D919-469A-8797-07B7F6DC5475}"/>
              </a:ext>
            </a:extLst>
          </p:cNvPr>
          <p:cNvSpPr txBox="1"/>
          <p:nvPr/>
        </p:nvSpPr>
        <p:spPr>
          <a:xfrm>
            <a:off x="2189362" y="3325211"/>
            <a:ext cx="802335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function_body(parameters):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body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12323C-2FFA-4040-B623-0EE9D4B14E9C}"/>
              </a:ext>
            </a:extLst>
          </p:cNvPr>
          <p:cNvSpPr txBox="1"/>
          <p:nvPr/>
        </p:nvSpPr>
        <p:spPr>
          <a:xfrm>
            <a:off x="266950" y="3835260"/>
            <a:ext cx="1290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Indent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87857-F0AB-4311-A958-03F4FCAC74A9}"/>
              </a:ext>
            </a:extLst>
          </p:cNvPr>
          <p:cNvSpPr txBox="1"/>
          <p:nvPr/>
        </p:nvSpPr>
        <p:spPr>
          <a:xfrm>
            <a:off x="9326612" y="1729256"/>
            <a:ext cx="1168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Colon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0D5E9A7-4256-460A-8761-796AD25700C5}"/>
              </a:ext>
            </a:extLst>
          </p:cNvPr>
          <p:cNvSpPr/>
          <p:nvPr/>
        </p:nvSpPr>
        <p:spPr>
          <a:xfrm rot="16200000" flipH="1">
            <a:off x="9327536" y="2678689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69617A-CEF8-4ADD-B763-0669DABE071A}"/>
              </a:ext>
            </a:extLst>
          </p:cNvPr>
          <p:cNvSpPr txBox="1"/>
          <p:nvPr/>
        </p:nvSpPr>
        <p:spPr>
          <a:xfrm>
            <a:off x="1790644" y="1735114"/>
            <a:ext cx="1883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Definition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3840CED-EE2F-440E-96FA-9E37C87732A2}"/>
              </a:ext>
            </a:extLst>
          </p:cNvPr>
          <p:cNvSpPr/>
          <p:nvPr/>
        </p:nvSpPr>
        <p:spPr>
          <a:xfrm rot="16200000" flipH="1">
            <a:off x="2134378" y="2691596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7D2B7045-1DA7-4134-8766-FEE26F01A905}"/>
              </a:ext>
            </a:extLst>
          </p:cNvPr>
          <p:cNvSpPr/>
          <p:nvPr/>
        </p:nvSpPr>
        <p:spPr>
          <a:xfrm flipH="1">
            <a:off x="7681568" y="3961675"/>
            <a:ext cx="1189481" cy="1004617"/>
          </a:xfrm>
          <a:prstGeom prst="bentUpArrow">
            <a:avLst>
              <a:gd name="adj1" fmla="val 14745"/>
              <a:gd name="adj2" fmla="val 17675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0CD0EB-7997-4DF1-9EAA-A66C9B1A3AEA}"/>
              </a:ext>
            </a:extLst>
          </p:cNvPr>
          <p:cNvSpPr txBox="1"/>
          <p:nvPr/>
        </p:nvSpPr>
        <p:spPr>
          <a:xfrm>
            <a:off x="8979536" y="4579796"/>
            <a:ext cx="27958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(parameter1, 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parameter2, …)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D5C05D-8F60-4E0A-A782-BE83C295388E}"/>
              </a:ext>
            </a:extLst>
          </p:cNvPr>
          <p:cNvSpPr txBox="1"/>
          <p:nvPr/>
        </p:nvSpPr>
        <p:spPr>
          <a:xfrm>
            <a:off x="4085793" y="1728678"/>
            <a:ext cx="2759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Function Name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37CE59F-6893-4F72-85BB-211646130AAE}"/>
              </a:ext>
            </a:extLst>
          </p:cNvPr>
          <p:cNvSpPr/>
          <p:nvPr/>
        </p:nvSpPr>
        <p:spPr>
          <a:xfrm rot="16200000" flipH="1">
            <a:off x="4881807" y="2691596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E38086-E06D-42AA-B72F-5F3175B75621}"/>
              </a:ext>
            </a:extLst>
          </p:cNvPr>
          <p:cNvSpPr txBox="1"/>
          <p:nvPr/>
        </p:nvSpPr>
        <p:spPr>
          <a:xfrm>
            <a:off x="3649861" y="5978065"/>
            <a:ext cx="3641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What is in the body?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16A563C-A74F-45CA-99B3-DF977C57BC5D}"/>
              </a:ext>
            </a:extLst>
          </p:cNvPr>
          <p:cNvSpPr/>
          <p:nvPr/>
        </p:nvSpPr>
        <p:spPr>
          <a:xfrm rot="16200000">
            <a:off x="3044527" y="5037119"/>
            <a:ext cx="1529189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C8AADCE-37DE-487B-845B-B08E97811B42}"/>
              </a:ext>
            </a:extLst>
          </p:cNvPr>
          <p:cNvSpPr/>
          <p:nvPr/>
        </p:nvSpPr>
        <p:spPr>
          <a:xfrm>
            <a:off x="1617848" y="3985739"/>
            <a:ext cx="1479131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81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27ED3-99BE-43B6-86FA-80909274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Function Definitions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8DCC0B-F25E-4FFA-9CB4-823A8DBF05C9}"/>
              </a:ext>
            </a:extLst>
          </p:cNvPr>
          <p:cNvSpPr txBox="1"/>
          <p:nvPr/>
        </p:nvSpPr>
        <p:spPr>
          <a:xfrm>
            <a:off x="244637" y="1742379"/>
            <a:ext cx="737134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 function_body(parameters):</a:t>
            </a:r>
          </a:p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1. </a:t>
            </a:r>
            <a:r>
              <a:rPr lang="en-US" sz="28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“““DOCSTRING””” (optional)</a:t>
            </a:r>
          </a:p>
          <a:p>
            <a:endParaRPr lang="en-US" sz="2800" b="1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2. </a:t>
            </a:r>
            <a:r>
              <a:rPr lang="en-US" sz="28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 the does the thing</a:t>
            </a:r>
          </a:p>
          <a:p>
            <a:endParaRPr lang="en-US" sz="2800" b="1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3. </a:t>
            </a:r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[expression]</a:t>
            </a:r>
          </a:p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</a:t>
            </a:r>
            <a:r>
              <a:rPr lang="en-US" sz="28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</a:t>
            </a:r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statement is 	   options and if it is not 	   included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8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it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en-US" sz="28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 the same as  	   writing </a:t>
            </a:r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</a:p>
          <a:p>
            <a:endParaRPr lang="en-US" sz="2800" b="1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		</a:t>
            </a:r>
          </a:p>
        </p:txBody>
      </p:sp>
    </p:spTree>
    <p:extLst>
      <p:ext uri="{BB962C8B-B14F-4D97-AF65-F5344CB8AC3E}">
        <p14:creationId xmlns:p14="http://schemas.microsoft.com/office/powerpoint/2010/main" val="1454447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Calling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general form of a function call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Terminology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argument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 value given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to provide an argument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call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ask Python to execute a function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by name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return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give a value back to where the function was called from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D1CD2-F639-4E50-AF59-FB755AA99606}"/>
              </a:ext>
            </a:extLst>
          </p:cNvPr>
          <p:cNvSpPr txBox="1"/>
          <p:nvPr/>
        </p:nvSpPr>
        <p:spPr>
          <a:xfrm>
            <a:off x="1070811" y="2899611"/>
            <a:ext cx="6840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/>
                <a:cs typeface="Courier New"/>
              </a:rPr>
              <a:t>function_name(arguments)</a:t>
            </a:r>
            <a:endParaRPr lang="en-US"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5E91EA-16FE-42A1-BEE6-E4835774F3E9}"/>
              </a:ext>
            </a:extLst>
          </p:cNvPr>
          <p:cNvSpPr txBox="1"/>
          <p:nvPr/>
        </p:nvSpPr>
        <p:spPr>
          <a:xfrm>
            <a:off x="8702271" y="622896"/>
            <a:ext cx="333331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In </a:t>
            </a:r>
            <a:r>
              <a:rPr lang="en-US" sz="2800" b="1" dirty="0">
                <a:solidFill>
                  <a:schemeClr val="accent1"/>
                </a:solidFill>
              </a:rPr>
              <a:t>Python</a:t>
            </a:r>
            <a:r>
              <a:rPr lang="en-US" sz="2800" dirty="0">
                <a:solidFill>
                  <a:schemeClr val="accent6"/>
                </a:solidFill>
              </a:rPr>
              <a:t> names of variables and functions use low case and underscores</a:t>
            </a:r>
            <a:r>
              <a:rPr lang="en-US" sz="2800" dirty="0">
                <a:solidFill>
                  <a:schemeClr val="accent1"/>
                </a:solidFill>
              </a:rPr>
              <a:t>.</a:t>
            </a:r>
          </a:p>
          <a:p>
            <a:endParaRPr lang="en-US" sz="2800" dirty="0">
              <a:solidFill>
                <a:srgbClr val="FFFFFF"/>
              </a:solidFill>
            </a:endParaRPr>
          </a:p>
          <a:p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00B050"/>
                </a:solidFill>
                <a:latin typeface="Courier New"/>
                <a:cs typeface="Courier New"/>
              </a:rPr>
              <a:t>function_name</a:t>
            </a:r>
          </a:p>
          <a:p>
            <a:r>
              <a:rPr lang="en-US" sz="2800" b="1" dirty="0">
                <a:solidFill>
                  <a:srgbClr val="FF0000"/>
                </a:solidFill>
                <a:latin typeface="Courier New"/>
                <a:cs typeface="Courier New"/>
              </a:rPr>
              <a:t>Function_Name</a:t>
            </a:r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b="1" dirty="0">
                <a:solidFill>
                  <a:srgbClr val="FF0000"/>
                </a:solidFill>
                <a:latin typeface="Courier New"/>
                <a:cs typeface="Courier New"/>
              </a:rPr>
              <a:t>FunctionName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36FA454D-78F3-4652-8EFF-7C48FEBEB96A}"/>
              </a:ext>
            </a:extLst>
          </p:cNvPr>
          <p:cNvSpPr/>
          <p:nvPr/>
        </p:nvSpPr>
        <p:spPr>
          <a:xfrm>
            <a:off x="9464842" y="2899611"/>
            <a:ext cx="376991" cy="7008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185206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20887" cy="6491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F87A44-5CD2-704F-95D0-B71E16692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209086"/>
            <a:ext cx="3876848" cy="4064925"/>
          </a:xfrm>
        </p:spPr>
        <p:txBody>
          <a:bodyPr anchor="ctr">
            <a:normAutofit/>
          </a:bodyPr>
          <a:lstStyle/>
          <a:p>
            <a:r>
              <a:rPr lang="en-US" sz="5000"/>
              <a:t>Agenda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1999B20-6058-4C55-882E-A1FB050B6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2569464"/>
            <a:ext cx="242107" cy="1340860"/>
            <a:chOff x="56167" y="2761488"/>
            <a:chExt cx="242107" cy="1340860"/>
          </a:xfrm>
        </p:grpSpPr>
        <p:sp>
          <p:nvSpPr>
            <p:cNvPr id="14" name="Rectangle 2">
              <a:extLst>
                <a:ext uri="{FF2B5EF4-FFF2-40B4-BE49-F238E27FC236}">
                  <a16:creationId xmlns:a16="http://schemas.microsoft.com/office/drawing/2014/main" id="{168AC90C-344A-4A64-BC4B-AEE98034B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59">
              <a:extLst>
                <a:ext uri="{FF2B5EF4-FFF2-40B4-BE49-F238E27FC236}">
                  <a16:creationId xmlns:a16="http://schemas.microsoft.com/office/drawing/2014/main" id="{47AEB9AE-7E63-42CA-A3E5-F8EF7D8CA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2">
              <a:extLst>
                <a:ext uri="{FF2B5EF4-FFF2-40B4-BE49-F238E27FC236}">
                  <a16:creationId xmlns:a16="http://schemas.microsoft.com/office/drawing/2014/main" id="{076031FA-B93F-4A7D-AE66-85ADC613E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59">
              <a:extLst>
                <a:ext uri="{FF2B5EF4-FFF2-40B4-BE49-F238E27FC236}">
                  <a16:creationId xmlns:a16="http://schemas.microsoft.com/office/drawing/2014/main" id="{0C1FC8D1-E08A-4B12-A48F-BF225E5B0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2">
              <a:extLst>
                <a:ext uri="{FF2B5EF4-FFF2-40B4-BE49-F238E27FC236}">
                  <a16:creationId xmlns:a16="http://schemas.microsoft.com/office/drawing/2014/main" id="{F62D5F69-2C82-4007-8EF0-EBC9C2350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59">
              <a:extLst>
                <a:ext uri="{FF2B5EF4-FFF2-40B4-BE49-F238E27FC236}">
                  <a16:creationId xmlns:a16="http://schemas.microsoft.com/office/drawing/2014/main" id="{677FAED6-5057-4B80-B1CF-196DC022B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2">
              <a:extLst>
                <a:ext uri="{FF2B5EF4-FFF2-40B4-BE49-F238E27FC236}">
                  <a16:creationId xmlns:a16="http://schemas.microsoft.com/office/drawing/2014/main" id="{CE77C39F-572F-4435-85B4-9E9A35CFE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59">
              <a:extLst>
                <a:ext uri="{FF2B5EF4-FFF2-40B4-BE49-F238E27FC236}">
                  <a16:creationId xmlns:a16="http://schemas.microsoft.com/office/drawing/2014/main" id="{B3283BD4-0BC4-41D1-B09B-CBDC4292C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">
              <a:extLst>
                <a:ext uri="{FF2B5EF4-FFF2-40B4-BE49-F238E27FC236}">
                  <a16:creationId xmlns:a16="http://schemas.microsoft.com/office/drawing/2014/main" id="{BA3E687B-951E-45B2-BEFE-4CBEB32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59">
              <a:extLst>
                <a:ext uri="{FF2B5EF4-FFF2-40B4-BE49-F238E27FC236}">
                  <a16:creationId xmlns:a16="http://schemas.microsoft.com/office/drawing/2014/main" id="{A49870CA-6E02-4787-82A6-28C0CB6B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">
              <a:extLst>
                <a:ext uri="{FF2B5EF4-FFF2-40B4-BE49-F238E27FC236}">
                  <a16:creationId xmlns:a16="http://schemas.microsoft.com/office/drawing/2014/main" id="{5639C028-DD6E-4E69-AE6E-1CC158EDC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59">
              <a:extLst>
                <a:ext uri="{FF2B5EF4-FFF2-40B4-BE49-F238E27FC236}">
                  <a16:creationId xmlns:a16="http://schemas.microsoft.com/office/drawing/2014/main" id="{B1CD1FE8-3027-45AA-AD53-5B131FB03D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">
              <a:extLst>
                <a:ext uri="{FF2B5EF4-FFF2-40B4-BE49-F238E27FC236}">
                  <a16:creationId xmlns:a16="http://schemas.microsoft.com/office/drawing/2014/main" id="{1FD2B706-0BB9-4A30-9206-252E09AE0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59">
              <a:extLst>
                <a:ext uri="{FF2B5EF4-FFF2-40B4-BE49-F238E27FC236}">
                  <a16:creationId xmlns:a16="http://schemas.microsoft.com/office/drawing/2014/main" id="{D5783E13-BA0A-4F1E-A4F0-BFC9FF10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D0847D6C-8036-43A9-BA3E-D1E892888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59">
              <a:extLst>
                <a:ext uri="{FF2B5EF4-FFF2-40B4-BE49-F238E27FC236}">
                  <a16:creationId xmlns:a16="http://schemas.microsoft.com/office/drawing/2014/main" id="{1D610CBF-7C35-498A-9BDD-A2954A7CA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">
              <a:extLst>
                <a:ext uri="{FF2B5EF4-FFF2-40B4-BE49-F238E27FC236}">
                  <a16:creationId xmlns:a16="http://schemas.microsoft.com/office/drawing/2014/main" id="{BCB60915-0422-4144-87E9-2289DBC04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59">
              <a:extLst>
                <a:ext uri="{FF2B5EF4-FFF2-40B4-BE49-F238E27FC236}">
                  <a16:creationId xmlns:a16="http://schemas.microsoft.com/office/drawing/2014/main" id="{9D64F486-DA93-45CE-9075-4110C67F1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">
              <a:extLst>
                <a:ext uri="{FF2B5EF4-FFF2-40B4-BE49-F238E27FC236}">
                  <a16:creationId xmlns:a16="http://schemas.microsoft.com/office/drawing/2014/main" id="{DA8356F6-E822-44E0-8A11-33E5A5432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59">
              <a:extLst>
                <a:ext uri="{FF2B5EF4-FFF2-40B4-BE49-F238E27FC236}">
                  <a16:creationId xmlns:a16="http://schemas.microsoft.com/office/drawing/2014/main" id="{C825C106-0BD3-41C1-8520-50F54BD67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E103B76-97EF-4776-B5FD-E93B959A6F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7412270"/>
              </p:ext>
            </p:extLst>
          </p:nvPr>
        </p:nvGraphicFramePr>
        <p:xfrm>
          <a:off x="5614416" y="457200"/>
          <a:ext cx="6117336" cy="5696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28663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40905" cy="4835479"/>
          </a:xfrm>
        </p:spPr>
        <p:txBody>
          <a:bodyPr>
            <a:normAutofit fontScale="85000" lnSpcReduction="20000"/>
          </a:bodyPr>
          <a:lstStyle/>
          <a:p>
            <a:r>
              <a:rPr lang="en-US" sz="3600" dirty="0"/>
              <a:t>Python has a built</a:t>
            </a:r>
            <a:r>
              <a:rPr lang="en-US" sz="3600" dirty="0">
                <a:solidFill>
                  <a:schemeClr val="accent1"/>
                </a:solidFill>
              </a:rPr>
              <a:t>-</a:t>
            </a:r>
            <a:r>
              <a:rPr lang="en-US" sz="3600" dirty="0"/>
              <a:t>in function named </a:t>
            </a:r>
            <a:r>
              <a:rPr lang="en-US" sz="3600" b="1" dirty="0">
                <a:solidFill>
                  <a:schemeClr val="accent6"/>
                </a:solidFill>
              </a:rPr>
              <a:t>input</a:t>
            </a:r>
            <a:r>
              <a:rPr lang="en-US" sz="3600" dirty="0"/>
              <a:t> for reading text from the user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dirty="0"/>
              <a:t>The general form of a </a:t>
            </a:r>
            <a:r>
              <a:rPr lang="en-US" sz="3600" b="1" dirty="0">
                <a:solidFill>
                  <a:schemeClr val="accent6"/>
                </a:solidFill>
              </a:rPr>
              <a:t>input</a:t>
            </a:r>
            <a:r>
              <a:rPr lang="en-US" sz="3600" dirty="0"/>
              <a:t> function call</a:t>
            </a:r>
            <a:r>
              <a:rPr lang="en-US" sz="3600" dirty="0">
                <a:solidFill>
                  <a:schemeClr val="accent2"/>
                </a:solidFill>
              </a:rPr>
              <a:t>: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accent6"/>
                </a:solidFill>
              </a:rPr>
              <a:t>argument</a:t>
            </a:r>
            <a:r>
              <a:rPr lang="en-US" sz="3600" dirty="0"/>
              <a:t> is the text you want displayed to the user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sz="3200" i="1" dirty="0">
                <a:solidFill>
                  <a:schemeClr val="accent2"/>
                </a:solidFill>
              </a:rPr>
              <a:t>“</a:t>
            </a:r>
            <a:r>
              <a:rPr lang="en-US" sz="3200" i="1" dirty="0"/>
              <a:t>What is your name?</a:t>
            </a:r>
            <a:r>
              <a:rPr lang="en-US" sz="3200" i="1" dirty="0">
                <a:solidFill>
                  <a:schemeClr val="accent2"/>
                </a:solidFill>
              </a:rPr>
              <a:t>”</a:t>
            </a:r>
          </a:p>
          <a:p>
            <a:r>
              <a:rPr lang="en-US" sz="3600" spc="-20" dirty="0">
                <a:cs typeface="Arial"/>
              </a:rPr>
              <a:t>The v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l</a:t>
            </a:r>
            <a:r>
              <a:rPr lang="en-US" sz="3600" spc="5" dirty="0">
                <a:cs typeface="Arial"/>
              </a:rPr>
              <a:t>u</a:t>
            </a:r>
            <a:r>
              <a:rPr lang="en-US" sz="3600" dirty="0">
                <a:cs typeface="Arial"/>
              </a:rPr>
              <a:t>e </a:t>
            </a:r>
            <a:r>
              <a:rPr lang="en-US" sz="3600" spc="5" dirty="0">
                <a:cs typeface="Arial"/>
              </a:rPr>
              <a:t>re</a:t>
            </a:r>
            <a:r>
              <a:rPr lang="en-US" sz="3600" spc="-15" dirty="0">
                <a:cs typeface="Arial"/>
              </a:rPr>
              <a:t>t</a:t>
            </a:r>
            <a:r>
              <a:rPr lang="en-US" sz="3600" spc="5" dirty="0">
                <a:cs typeface="Arial"/>
              </a:rPr>
              <a:t>urne</a:t>
            </a:r>
            <a:r>
              <a:rPr lang="en-US" sz="3600" dirty="0">
                <a:cs typeface="Arial"/>
              </a:rPr>
              <a:t>d </a:t>
            </a:r>
            <a:r>
              <a:rPr lang="en-US" sz="3600" spc="5" dirty="0">
                <a:cs typeface="Arial"/>
              </a:rPr>
              <a:t>b</a:t>
            </a:r>
            <a:r>
              <a:rPr lang="en-US" sz="3600" dirty="0">
                <a:cs typeface="Arial"/>
              </a:rPr>
              <a:t>y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spc="-15" dirty="0">
                <a:cs typeface="Arial"/>
              </a:rPr>
              <a:t>t</a:t>
            </a:r>
            <a:r>
              <a:rPr lang="en-US" sz="3600" spc="5" dirty="0">
                <a:cs typeface="Arial"/>
              </a:rPr>
              <a:t>h</a:t>
            </a:r>
            <a:r>
              <a:rPr lang="en-US" sz="3600" dirty="0">
                <a:cs typeface="Arial"/>
              </a:rPr>
              <a:t>e </a:t>
            </a:r>
            <a:r>
              <a:rPr lang="en-US" sz="3600" b="1" spc="-10" dirty="0">
                <a:solidFill>
                  <a:schemeClr val="accent6"/>
                </a:solidFill>
                <a:cs typeface="Courier New"/>
              </a:rPr>
              <a:t>inpu</a:t>
            </a:r>
            <a:r>
              <a:rPr lang="en-US" sz="3600" b="1" dirty="0">
                <a:solidFill>
                  <a:schemeClr val="accent6"/>
                </a:solidFill>
                <a:cs typeface="Courier New"/>
              </a:rPr>
              <a:t>t</a:t>
            </a:r>
            <a:r>
              <a:rPr lang="en-US" sz="3600" spc="-915" dirty="0">
                <a:cs typeface="Courier New"/>
              </a:rPr>
              <a:t> </a:t>
            </a:r>
            <a:r>
              <a:rPr lang="en-US" sz="3600" spc="-15" dirty="0">
                <a:cs typeface="Arial"/>
              </a:rPr>
              <a:t>f</a:t>
            </a:r>
            <a:r>
              <a:rPr lang="en-US" sz="3600" spc="5" dirty="0">
                <a:cs typeface="Arial"/>
              </a:rPr>
              <a:t>un</a:t>
            </a:r>
            <a:r>
              <a:rPr lang="en-US" sz="3600" spc="-15" dirty="0">
                <a:cs typeface="Arial"/>
              </a:rPr>
              <a:t>ct</a:t>
            </a:r>
            <a:r>
              <a:rPr lang="en-US" sz="3600" dirty="0">
                <a:cs typeface="Arial"/>
              </a:rPr>
              <a:t>i</a:t>
            </a:r>
            <a:r>
              <a:rPr lang="en-US" sz="3600" spc="5" dirty="0">
                <a:cs typeface="Arial"/>
              </a:rPr>
              <a:t>o</a:t>
            </a:r>
            <a:r>
              <a:rPr lang="en-US" sz="3600" dirty="0">
                <a:cs typeface="Arial"/>
              </a:rPr>
              <a:t>n is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lw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ys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dirty="0">
                <a:cs typeface="Arial"/>
              </a:rPr>
              <a:t>a </a:t>
            </a:r>
            <a:r>
              <a:rPr lang="en-US" sz="3600" spc="-15" dirty="0">
                <a:cs typeface="Arial"/>
              </a:rPr>
              <a:t>st</a:t>
            </a:r>
            <a:r>
              <a:rPr lang="en-US" sz="3600" spc="5" dirty="0">
                <a:cs typeface="Arial"/>
              </a:rPr>
              <a:t>r</a:t>
            </a:r>
            <a:r>
              <a:rPr lang="en-US" sz="3600" dirty="0">
                <a:cs typeface="Arial"/>
              </a:rPr>
              <a:t>i</a:t>
            </a:r>
            <a:r>
              <a:rPr lang="en-US" sz="3600" spc="5" dirty="0">
                <a:cs typeface="Arial"/>
              </a:rPr>
              <a:t>n</a:t>
            </a:r>
            <a:r>
              <a:rPr lang="en-US" sz="3600" dirty="0">
                <a:cs typeface="Arial"/>
              </a:rPr>
              <a:t>g</a:t>
            </a:r>
            <a:r>
              <a:rPr lang="en-US" sz="3600" dirty="0">
                <a:solidFill>
                  <a:schemeClr val="accent6"/>
                </a:solidFill>
                <a:cs typeface="Arial"/>
              </a:rPr>
              <a:t>.</a:t>
            </a:r>
          </a:p>
          <a:p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9E47D-B930-4A54-B144-1C7894E46C69}"/>
              </a:ext>
            </a:extLst>
          </p:cNvPr>
          <p:cNvSpPr txBox="1"/>
          <p:nvPr/>
        </p:nvSpPr>
        <p:spPr>
          <a:xfrm>
            <a:off x="1120344" y="3786165"/>
            <a:ext cx="4344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input(argument)</a:t>
            </a:r>
          </a:p>
        </p:txBody>
      </p:sp>
    </p:spTree>
    <p:extLst>
      <p:ext uri="{BB962C8B-B14F-4D97-AF65-F5344CB8AC3E}">
        <p14:creationId xmlns:p14="http://schemas.microsoft.com/office/powerpoint/2010/main" val="2264978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8">
            <a:extLst>
              <a:ext uri="{FF2B5EF4-FFF2-40B4-BE49-F238E27FC236}">
                <a16:creationId xmlns:a16="http://schemas.microsoft.com/office/drawing/2014/main" id="{8E2CC403-21CD-41DF-BAC4-329D7FF03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DA481-2ABE-B94F-B0BE-5215622248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827" y="1147158"/>
            <a:ext cx="6587331" cy="4713316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Cryptanalysis was a defining factor in WWII</a:t>
            </a:r>
          </a:p>
        </p:txBody>
      </p:sp>
      <p:grpSp>
        <p:nvGrpSpPr>
          <p:cNvPr id="30" name="Group 20">
            <a:extLst>
              <a:ext uri="{FF2B5EF4-FFF2-40B4-BE49-F238E27FC236}">
                <a16:creationId xmlns:a16="http://schemas.microsoft.com/office/drawing/2014/main" id="{B13AA5FE-3FFC-4725-9ADD-E428544EC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FA70700-3F72-44D4-8175-FEB2B9B23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2">
              <a:extLst>
                <a:ext uri="{FF2B5EF4-FFF2-40B4-BE49-F238E27FC236}">
                  <a16:creationId xmlns:a16="http://schemas.microsoft.com/office/drawing/2014/main" id="{7093C0F6-5741-4C9D-90FF-A25824BFC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21B2E1B-E962-432C-ADA1-2934CE3C5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7653717E-6F8C-43E0-9893-C03AE87D1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BB14B4-EC3F-47C7-9AF3-B0E017B75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66160" y="391886"/>
            <a:ext cx="402901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624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itation game - Chris, Alan scene re cryptography book">
            <a:hlinkClick r:id="" action="ppaction://media"/>
            <a:extLst>
              <a:ext uri="{FF2B5EF4-FFF2-40B4-BE49-F238E27FC236}">
                <a16:creationId xmlns:a16="http://schemas.microsoft.com/office/drawing/2014/main" id="{35168D01-5C40-42CA-8DAE-536B58DCD9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0832" b="9321"/>
          <a:stretch/>
        </p:blipFill>
        <p:spPr>
          <a:xfrm>
            <a:off x="-12032" y="745958"/>
            <a:ext cx="12204032" cy="549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65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6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15F362-7CF7-BF4B-B86A-1CB9B870E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14" y="474481"/>
            <a:ext cx="10680687" cy="1597228"/>
          </a:xfrm>
        </p:spPr>
        <p:txBody>
          <a:bodyPr>
            <a:normAutofit/>
          </a:bodyPr>
          <a:lstStyle/>
          <a:p>
            <a:r>
              <a:rPr lang="en-US" sz="4800" dirty="0"/>
              <a:t>Intersectionality of history and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5AB07-313B-7E42-81B3-6A8347DC8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843" y="1710252"/>
            <a:ext cx="10551828" cy="2728198"/>
          </a:xfrm>
        </p:spPr>
        <p:txBody>
          <a:bodyPr anchor="t">
            <a:normAutofit/>
          </a:bodyPr>
          <a:lstStyle/>
          <a:p>
            <a:r>
              <a:rPr lang="en-US" sz="2000" dirty="0"/>
              <a:t>Alan Turing - The “Father” of Computer Science and Artificial Intelligence</a:t>
            </a:r>
          </a:p>
          <a:p>
            <a:r>
              <a:rPr lang="en-US" sz="2000" dirty="0"/>
              <a:t>Pioneered the technology to decrypt Nazi Germany's secret communications during World War II</a:t>
            </a:r>
          </a:p>
          <a:p>
            <a:r>
              <a:rPr lang="en-US" sz="2000" dirty="0"/>
              <a:t>Decryption machines were called “Turing machines”</a:t>
            </a:r>
          </a:p>
          <a:p>
            <a:endParaRPr lang="en-US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3EE4C74-4D56-47F5-8599-B66E1DDC0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4" b="13043"/>
          <a:stretch/>
        </p:blipFill>
        <p:spPr bwMode="auto">
          <a:xfrm>
            <a:off x="5286780" y="2864062"/>
            <a:ext cx="4902878" cy="287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DB66C6-6D95-4B47-9FEE-FF53E913C718}"/>
              </a:ext>
            </a:extLst>
          </p:cNvPr>
          <p:cNvSpPr txBox="1"/>
          <p:nvPr/>
        </p:nvSpPr>
        <p:spPr>
          <a:xfrm>
            <a:off x="5559890" y="5632977"/>
            <a:ext cx="5134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0" i="0" dirty="0">
                <a:solidFill>
                  <a:srgbClr val="1A1819"/>
                </a:solidFill>
                <a:effectLst/>
                <a:latin typeface="ff-tisa-sans-web-pro"/>
              </a:rPr>
              <a:t>Workers of Bletchley Park, principal centre of Allied Code-Breaking circa 1938</a:t>
            </a:r>
          </a:p>
          <a:p>
            <a:r>
              <a:rPr lang="en-CA" dirty="0">
                <a:solidFill>
                  <a:srgbClr val="1A1819"/>
                </a:solidFill>
                <a:latin typeface="ff-tisa-sans-web-pro"/>
              </a:rPr>
              <a:t>8,000 women, 75% of the workforce</a:t>
            </a:r>
            <a:endParaRPr lang="en-CA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5FD4B51-C527-4ECE-A6EB-487DA79D4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839" y="3263746"/>
            <a:ext cx="3132543" cy="234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C1F3B9-3B61-4C77-AB3D-FEF61063D479}"/>
              </a:ext>
            </a:extLst>
          </p:cNvPr>
          <p:cNvSpPr txBox="1"/>
          <p:nvPr/>
        </p:nvSpPr>
        <p:spPr>
          <a:xfrm>
            <a:off x="1711652" y="5583433"/>
            <a:ext cx="235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0" i="0" dirty="0">
                <a:solidFill>
                  <a:srgbClr val="1A1819"/>
                </a:solidFill>
                <a:effectLst/>
                <a:latin typeface="ff-tisa-sans-web-pro"/>
              </a:rPr>
              <a:t>Alan Turing circa 1951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69147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15F362-7CF7-BF4B-B86A-1CB9B870E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140" y="752180"/>
            <a:ext cx="10680687" cy="1597228"/>
          </a:xfrm>
        </p:spPr>
        <p:txBody>
          <a:bodyPr>
            <a:normAutofit/>
          </a:bodyPr>
          <a:lstStyle/>
          <a:p>
            <a:r>
              <a:rPr lang="en-US" sz="4800" dirty="0"/>
              <a:t>Intersectionality of history and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5AB07-313B-7E42-81B3-6A8347DC8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140" y="2152532"/>
            <a:ext cx="10551828" cy="2728198"/>
          </a:xfrm>
        </p:spPr>
        <p:txBody>
          <a:bodyPr anchor="t">
            <a:normAutofit/>
          </a:bodyPr>
          <a:lstStyle/>
          <a:p>
            <a:r>
              <a:rPr lang="en-US" sz="2000" dirty="0"/>
              <a:t>Turing Award</a:t>
            </a:r>
          </a:p>
          <a:p>
            <a:pPr lvl="1"/>
            <a:r>
              <a:rPr lang="en-US" sz="1600" dirty="0"/>
              <a:t>“Nobel Prize of Computing”</a:t>
            </a:r>
          </a:p>
          <a:p>
            <a:pPr lvl="1"/>
            <a:r>
              <a:rPr lang="en-US" sz="1600" dirty="0"/>
              <a:t>2022 recipient is Robert Metcalfe, American Engineer and inventor of Ethernet</a:t>
            </a:r>
          </a:p>
          <a:p>
            <a:r>
              <a:rPr lang="en-US" sz="2000" dirty="0"/>
              <a:t>Turing Test</a:t>
            </a:r>
          </a:p>
          <a:p>
            <a:pPr lvl="1"/>
            <a:r>
              <a:rPr lang="en-US" sz="1600" dirty="0"/>
              <a:t>The test of a machine’s ability to be indistinguishable from a human</a:t>
            </a:r>
          </a:p>
          <a:p>
            <a:endParaRPr lang="en-US" sz="2000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9318DF2E-3C35-9FCE-5293-B4568E362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000" y="3709317"/>
            <a:ext cx="3222965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85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15F362-7CF7-BF4B-B86A-1CB9B870E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140" y="752180"/>
            <a:ext cx="10098953" cy="1597228"/>
          </a:xfrm>
        </p:spPr>
        <p:txBody>
          <a:bodyPr>
            <a:normAutofit/>
          </a:bodyPr>
          <a:lstStyle/>
          <a:p>
            <a:r>
              <a:rPr lang="en-US" sz="5100" dirty="0"/>
              <a:t>Background: Cryptanalysis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5AB07-313B-7E42-81B3-6A8347DC8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3707" y="2041128"/>
            <a:ext cx="5270977" cy="2728198"/>
          </a:xfrm>
        </p:spPr>
        <p:txBody>
          <a:bodyPr anchor="t">
            <a:normAutofit/>
          </a:bodyPr>
          <a:lstStyle/>
          <a:p>
            <a:r>
              <a:rPr lang="en-US" sz="2000" dirty="0"/>
              <a:t>Will rely on user input, functions, for loops, conditional statements, ASCII codes, string methods, and comparison operators to create our own cryptography code! </a:t>
            </a:r>
          </a:p>
          <a:p>
            <a:r>
              <a:rPr lang="en-US" sz="2000" b="1" dirty="0"/>
              <a:t>Goal: </a:t>
            </a:r>
            <a:r>
              <a:rPr lang="en-US" sz="2000" dirty="0"/>
              <a:t>Write a Python program that enables us to encrypt a message that can only be read by someone with the secret key. </a:t>
            </a:r>
          </a:p>
        </p:txBody>
      </p:sp>
      <p:pic>
        <p:nvPicPr>
          <p:cNvPr id="4" name="Picture 2" descr="Terminologies of Cryptography">
            <a:extLst>
              <a:ext uri="{FF2B5EF4-FFF2-40B4-BE49-F238E27FC236}">
                <a16:creationId xmlns:a16="http://schemas.microsoft.com/office/drawing/2014/main" id="{97F6C2E4-5750-409F-81D7-A280FCFE5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50" y="2171494"/>
            <a:ext cx="5417923" cy="246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884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15F362-7CF7-BF4B-B86A-1CB9B870E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140" y="752180"/>
            <a:ext cx="10098953" cy="1597228"/>
          </a:xfrm>
        </p:spPr>
        <p:txBody>
          <a:bodyPr>
            <a:normAutofit/>
          </a:bodyPr>
          <a:lstStyle/>
          <a:p>
            <a:r>
              <a:rPr lang="en-US" sz="5100" dirty="0"/>
              <a:t>Background: Caesar Cipher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5AB07-313B-7E42-81B3-6A8347DC8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0963" y="2041128"/>
            <a:ext cx="3883721" cy="2728198"/>
          </a:xfrm>
        </p:spPr>
        <p:txBody>
          <a:bodyPr anchor="t">
            <a:normAutofit/>
          </a:bodyPr>
          <a:lstStyle/>
          <a:p>
            <a:r>
              <a:rPr lang="en-US" sz="2000" b="1" dirty="0"/>
              <a:t>Goal: </a:t>
            </a:r>
            <a:r>
              <a:rPr lang="en-US" sz="2000" dirty="0"/>
              <a:t>Write a Python program that enables us to encrypt a message that can only be read by someone with the secret key.  </a:t>
            </a:r>
          </a:p>
          <a:p>
            <a:r>
              <a:rPr lang="en-US" sz="2000" dirty="0"/>
              <a:t>The key will represent how much we shift each letter.</a:t>
            </a:r>
          </a:p>
          <a:p>
            <a:r>
              <a:rPr lang="en-US" sz="2000" dirty="0"/>
              <a:t>Also known as a Caesar Shift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69AF3F-27CA-AAB4-0282-D5A052F95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52" y="2489028"/>
            <a:ext cx="6470035" cy="272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73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5AB07-313B-7E42-81B3-6A8347DC8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5415" y="2243851"/>
            <a:ext cx="3883721" cy="2728198"/>
          </a:xfrm>
        </p:spPr>
        <p:txBody>
          <a:bodyPr anchor="t">
            <a:normAutofit/>
          </a:bodyPr>
          <a:lstStyle/>
          <a:p>
            <a:r>
              <a:rPr lang="en-US" sz="2000" b="1" dirty="0"/>
              <a:t>Goal: </a:t>
            </a:r>
            <a:r>
              <a:rPr lang="en-US" sz="2000" dirty="0"/>
              <a:t>Write a Python program that enables us to encrypt a message that can only be read by someone with the secret key.  </a:t>
            </a:r>
          </a:p>
          <a:p>
            <a:r>
              <a:rPr lang="en-US" sz="2000" dirty="0"/>
              <a:t>The key will represent how much we shift each letter.</a:t>
            </a:r>
          </a:p>
          <a:p>
            <a:r>
              <a:rPr lang="en-US" sz="2000" dirty="0"/>
              <a:t>Also known as a Caesar Shift</a:t>
            </a:r>
          </a:p>
        </p:txBody>
      </p:sp>
      <p:pic>
        <p:nvPicPr>
          <p:cNvPr id="5" name="Picture 4" descr="A close up of a coin&#10;&#10;Description automatically generated with low confidence">
            <a:extLst>
              <a:ext uri="{FF2B5EF4-FFF2-40B4-BE49-F238E27FC236}">
                <a16:creationId xmlns:a16="http://schemas.microsoft.com/office/drawing/2014/main" id="{6FC5179B-2AA0-19B5-3F44-40996E39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838" y="700802"/>
            <a:ext cx="4114800" cy="5486400"/>
          </a:xfrm>
          <a:prstGeom prst="rect">
            <a:avLst/>
          </a:prstGeom>
        </p:spPr>
      </p:pic>
      <p:pic>
        <p:nvPicPr>
          <p:cNvPr id="12" name="Picture 11" descr="Shape, circle&#10;&#10;Description automatically generated">
            <a:extLst>
              <a:ext uri="{FF2B5EF4-FFF2-40B4-BE49-F238E27FC236}">
                <a16:creationId xmlns:a16="http://schemas.microsoft.com/office/drawing/2014/main" id="{85097C7B-A8F9-5B82-C098-4A7525ADB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3" y="1865311"/>
            <a:ext cx="3621088" cy="362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66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</TotalTime>
  <Words>799</Words>
  <Application>Microsoft Macintosh PowerPoint</Application>
  <PresentationFormat>Widescreen</PresentationFormat>
  <Paragraphs>133</Paragraphs>
  <Slides>20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ff-tisa-sans-web-pro</vt:lpstr>
      <vt:lpstr>Wingdings</vt:lpstr>
      <vt:lpstr>Office Theme</vt:lpstr>
      <vt:lpstr>1_Office Theme</vt:lpstr>
      <vt:lpstr>APS106 – Design Problem #4 Cryptanalysis</vt:lpstr>
      <vt:lpstr>Agenda</vt:lpstr>
      <vt:lpstr>Cryptanalysis was a defining factor in WWII</vt:lpstr>
      <vt:lpstr>PowerPoint Presentation</vt:lpstr>
      <vt:lpstr>Intersectionality of history and technology</vt:lpstr>
      <vt:lpstr>Intersectionality of history and technology</vt:lpstr>
      <vt:lpstr>Background: Cryptanalysis</vt:lpstr>
      <vt:lpstr>Background: Caesar Cipher</vt:lpstr>
      <vt:lpstr>PowerPoint Presentation</vt:lpstr>
      <vt:lpstr>Learning Objectives</vt:lpstr>
      <vt:lpstr>Some Reminders</vt:lpstr>
      <vt:lpstr>Review: Conditional Statements (if/elif/else)</vt:lpstr>
      <vt:lpstr>RECAP: Making Choices</vt:lpstr>
      <vt:lpstr>Adding the elif (else if) statement</vt:lpstr>
      <vt:lpstr>Making Choices</vt:lpstr>
      <vt:lpstr>Review: Functions &amp; User Input</vt:lpstr>
      <vt:lpstr>Function Definitions</vt:lpstr>
      <vt:lpstr>Function Definitions</vt:lpstr>
      <vt:lpstr>Calling Functions</vt:lpstr>
      <vt:lpstr>Input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APS106 – Design Problem #1 Forward Kinematics</dc:title>
  <dc:creator>Katia Ossetchkina</dc:creator>
  <cp:lastModifiedBy>Benjamin Kinsella</cp:lastModifiedBy>
  <cp:revision>22</cp:revision>
  <dcterms:created xsi:type="dcterms:W3CDTF">2022-01-17T14:58:47Z</dcterms:created>
  <dcterms:modified xsi:type="dcterms:W3CDTF">2023-05-29T02:15:15Z</dcterms:modified>
</cp:coreProperties>
</file>